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3"/>
  </p:notesMasterIdLst>
  <p:sldIdLst>
    <p:sldId id="257" r:id="rId4"/>
    <p:sldId id="258" r:id="rId5"/>
    <p:sldId id="261" r:id="rId6"/>
    <p:sldId id="266" r:id="rId7"/>
    <p:sldId id="267" r:id="rId8"/>
    <p:sldId id="269" r:id="rId9"/>
    <p:sldId id="271" r:id="rId10"/>
    <p:sldId id="272" r:id="rId11"/>
    <p:sldId id="270" r:id="rId12"/>
  </p:sldIdLst>
  <p:sldSz cx="9144000" cy="5143500" type="screen16x9"/>
  <p:notesSz cx="6858000" cy="9144000"/>
  <p:embeddedFontLst>
    <p:embeddedFont>
      <p:font typeface="Dosis" panose="020B0604020202020204" charset="0"/>
      <p:regular r:id="rId14"/>
      <p:bold r:id="rId15"/>
    </p:embeddedFont>
    <p:embeddedFont>
      <p:font typeface="Roboto" panose="020B0604020202020204" charset="0"/>
      <p:regular r:id="rId16"/>
      <p:bold r:id="rId17"/>
      <p:italic r:id="rId18"/>
      <p:boldItalic r:id="rId19"/>
    </p:embeddedFont>
    <p:embeddedFont>
      <p:font typeface="Roboto Thin" panose="020B0604020202020204" charset="0"/>
      <p:regular r:id="rId20"/>
      <p:bold r:id="rId21"/>
      <p:italic r:id="rId22"/>
      <p:boldItalic r:id="rId23"/>
    </p:embeddedFont>
    <p:embeddedFont>
      <p:font typeface="Segoe UI" panose="020B0502040204020203"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09"/>
  </p:normalViewPr>
  <p:slideViewPr>
    <p:cSldViewPr snapToGrid="0">
      <p:cViewPr varScale="1">
        <p:scale>
          <a:sx n="162" d="100"/>
          <a:sy n="162" d="100"/>
        </p:scale>
        <p:origin x="132" y="1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Master" Target="slideMasters/slideMaster3.xml"/><Relationship Id="rId21" Type="http://schemas.openxmlformats.org/officeDocument/2006/relationships/font" Target="fonts/font8.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1.fntdata"/><Relationship Id="rId5" Type="http://schemas.openxmlformats.org/officeDocument/2006/relationships/slide" Target="slides/slide2.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6.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theme" Target="theme/theme1.xml"/></Relationships>
</file>

<file path=ppt/media/image1.png>
</file>

<file path=ppt/media/image10.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39118438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27139680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34084710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3105771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a:buClr>
                <a:schemeClr val="dk1"/>
              </a:buClr>
              <a:buSzPts val="1100"/>
            </a:pPr>
            <a:r>
              <a:rPr lang="en-US" sz="2400" dirty="0">
                <a:solidFill>
                  <a:srgbClr val="EFEFEF"/>
                </a:solidFill>
                <a:latin typeface="Roboto Thin"/>
                <a:ea typeface="Roboto Thin"/>
                <a:sym typeface="Roboto Thin"/>
              </a:rPr>
              <a:t>Usage Funnels with Warby Parker</a:t>
            </a:r>
            <a:endParaRPr lang="en-US" sz="2400" dirty="0">
              <a:solidFill>
                <a:srgbClr val="EFEFEF"/>
              </a:solidFill>
              <a:latin typeface="Roboto Thin"/>
              <a:ea typeface="Roboto Thin"/>
            </a:endParaRPr>
          </a:p>
          <a:p>
            <a:pPr marL="0" lvl="0" indent="0" algn="l" rtl="0">
              <a:spcBef>
                <a:spcPts val="0"/>
              </a:spcBef>
              <a:spcAft>
                <a:spcPts val="0"/>
              </a:spcAft>
              <a:buClr>
                <a:schemeClr val="dk1"/>
              </a:buClr>
              <a:buSzPts val="1100"/>
              <a:buFont typeface="Arial"/>
              <a:buNone/>
            </a:pP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Petru</a:t>
            </a:r>
            <a:r>
              <a:rPr lang="en" sz="2800" dirty="0">
                <a:solidFill>
                  <a:srgbClr val="EFEFEF"/>
                </a:solidFill>
                <a:latin typeface="Roboto Thin"/>
                <a:ea typeface="Roboto Thin"/>
                <a:cs typeface="Roboto Thin"/>
                <a:sym typeface="Roboto Thin"/>
              </a:rPr>
              <a:t> Apachitei</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Date: 07-12-2020</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5" y="661700"/>
            <a:ext cx="1603850" cy="33529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Table of Contents</a:t>
            </a:r>
            <a:endParaRPr b="1" dirty="0">
              <a:solidFill>
                <a:srgbClr val="295269"/>
              </a:solidFill>
              <a:latin typeface="Roboto"/>
              <a:ea typeface="Roboto"/>
              <a:cs typeface="Roboto"/>
              <a:sym typeface="Roboto"/>
            </a:endParaRPr>
          </a:p>
        </p:txBody>
      </p:sp>
      <p:sp>
        <p:nvSpPr>
          <p:cNvPr id="305" name="Shape 305"/>
          <p:cNvSpPr txBox="1"/>
          <p:nvPr/>
        </p:nvSpPr>
        <p:spPr>
          <a:xfrm>
            <a:off x="187814" y="703939"/>
            <a:ext cx="7894303"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US" sz="1800" dirty="0">
                <a:solidFill>
                  <a:srgbClr val="222222"/>
                </a:solidFill>
                <a:highlight>
                  <a:srgbClr val="FFFFFF"/>
                </a:highlight>
                <a:latin typeface="Roboto"/>
                <a:ea typeface="Roboto"/>
                <a:cs typeface="Roboto"/>
                <a:sym typeface="Roboto"/>
              </a:rPr>
              <a:t>Survey result.</a:t>
            </a:r>
            <a:endParaRPr sz="18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US" sz="1800" dirty="0">
                <a:solidFill>
                  <a:srgbClr val="222222"/>
                </a:solidFill>
                <a:highlight>
                  <a:srgbClr val="FFFFFF"/>
                </a:highlight>
                <a:latin typeface="Roboto"/>
                <a:ea typeface="Roboto"/>
                <a:cs typeface="Roboto"/>
                <a:sym typeface="Roboto"/>
              </a:rPr>
              <a:t>Funnel analysis</a:t>
            </a:r>
          </a:p>
          <a:p>
            <a:pPr marL="457200" marR="0" lvl="0" indent="-381000" algn="l" rtl="0">
              <a:lnSpc>
                <a:spcPct val="115000"/>
              </a:lnSpc>
              <a:spcBef>
                <a:spcPts val="0"/>
              </a:spcBef>
              <a:spcAft>
                <a:spcPts val="0"/>
              </a:spcAft>
              <a:buClr>
                <a:srgbClr val="222222"/>
              </a:buClr>
              <a:buSzPts val="2400"/>
              <a:buFont typeface="Roboto"/>
              <a:buAutoNum type="arabicPeriod"/>
            </a:pPr>
            <a:r>
              <a:rPr lang="en-US" sz="1800" dirty="0">
                <a:solidFill>
                  <a:srgbClr val="222222"/>
                </a:solidFill>
                <a:highlight>
                  <a:srgbClr val="FFFFFF"/>
                </a:highlight>
                <a:latin typeface="Roboto"/>
                <a:ea typeface="Roboto"/>
                <a:cs typeface="Roboto"/>
                <a:sym typeface="Roboto"/>
              </a:rPr>
              <a:t>Most popular model, price style and color.</a:t>
            </a:r>
            <a:endParaRPr sz="1800" dirty="0">
              <a:solidFill>
                <a:srgbClr val="222222"/>
              </a:solidFill>
              <a:highlight>
                <a:srgbClr val="FFFFFF"/>
              </a:highlight>
              <a:latin typeface="Roboto"/>
              <a:ea typeface="Roboto"/>
              <a:cs typeface="Roboto"/>
              <a:sym typeface="Roboto"/>
            </a:endParaRPr>
          </a:p>
          <a:p>
            <a:pPr marL="457200" indent="-381000">
              <a:lnSpc>
                <a:spcPct val="115000"/>
              </a:lnSpc>
              <a:buClr>
                <a:srgbClr val="222222"/>
              </a:buClr>
              <a:buSzPts val="2400"/>
              <a:buFont typeface="Roboto"/>
              <a:buAutoNum type="arabicPeriod"/>
            </a:pPr>
            <a:r>
              <a:rPr lang="en-US" sz="1800" dirty="0">
                <a:solidFill>
                  <a:srgbClr val="222222"/>
                </a:solidFill>
                <a:highlight>
                  <a:srgbClr val="FFFFFF"/>
                </a:highlight>
                <a:latin typeface="Roboto"/>
                <a:ea typeface="Roboto"/>
              </a:rPr>
              <a:t>Recommendation and additional insights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12086" y="327193"/>
            <a:ext cx="8454741" cy="54274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a:defRPr sz="2000" b="1">
                <a:solidFill>
                  <a:srgbClr val="295269"/>
                </a:solidFill>
                <a:latin typeface="Roboto"/>
                <a:ea typeface="Roboto"/>
                <a:cs typeface="Roboto"/>
              </a:defRPr>
            </a:lvl1pPr>
          </a:lstStyle>
          <a:p>
            <a:r>
              <a:rPr lang="en" dirty="0">
                <a:sym typeface="Roboto"/>
              </a:rPr>
              <a:t>1. </a:t>
            </a:r>
            <a:r>
              <a:rPr lang="en-US" dirty="0">
                <a:sym typeface="Roboto"/>
              </a:rPr>
              <a:t>Survey result</a:t>
            </a:r>
          </a:p>
        </p:txBody>
      </p:sp>
      <p:sp>
        <p:nvSpPr>
          <p:cNvPr id="323" name="Shape 323"/>
          <p:cNvSpPr txBox="1"/>
          <p:nvPr/>
        </p:nvSpPr>
        <p:spPr>
          <a:xfrm>
            <a:off x="5095125" y="817868"/>
            <a:ext cx="3870900" cy="857550"/>
          </a:xfrm>
          <a:prstGeom prst="rect">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anchor="t" anchorCtr="0">
            <a:noAutofit/>
          </a:bodyPr>
          <a:lstStyle/>
          <a:p>
            <a:r>
              <a:rPr lang="en-US" sz="900" dirty="0">
                <a:solidFill>
                  <a:srgbClr val="B3CCFF"/>
                </a:solidFill>
                <a:latin typeface="Monaco, Menlo,  Ubuntu Mono"/>
              </a:rPr>
              <a:t>SELECT</a:t>
            </a:r>
            <a:r>
              <a:rPr lang="en-US" sz="900" dirty="0">
                <a:solidFill>
                  <a:srgbClr val="FFFFFF"/>
                </a:solidFill>
                <a:latin typeface="Monaco, Menlo,  Ubuntu Mono"/>
              </a:rPr>
              <a:t> </a:t>
            </a:r>
          </a:p>
          <a:p>
            <a:r>
              <a:rPr lang="en-US" sz="900" dirty="0">
                <a:solidFill>
                  <a:srgbClr val="FFFFFF"/>
                </a:solidFill>
                <a:latin typeface="Monaco, Menlo,  Ubuntu Mono"/>
              </a:rPr>
              <a:t>  question, </a:t>
            </a:r>
          </a:p>
          <a:p>
            <a:r>
              <a:rPr lang="en-US" sz="900" dirty="0">
                <a:solidFill>
                  <a:srgbClr val="FFFFFF"/>
                </a:solidFill>
                <a:latin typeface="Monaco, Menlo,  Ubuntu Mono"/>
              </a:rPr>
              <a:t>  </a:t>
            </a:r>
            <a:r>
              <a:rPr lang="en-US" sz="900" dirty="0">
                <a:solidFill>
                  <a:srgbClr val="B3CCFF"/>
                </a:solidFill>
                <a:latin typeface="Monaco, Menlo,  Ubuntu Mono"/>
              </a:rPr>
              <a:t>COUNT</a:t>
            </a:r>
            <a:r>
              <a:rPr lang="en-US" sz="900" dirty="0">
                <a:solidFill>
                  <a:srgbClr val="E85D7F"/>
                </a:solidFill>
                <a:latin typeface="Monaco, Menlo,  Ubuntu Mono"/>
              </a:rPr>
              <a:t>(</a:t>
            </a:r>
            <a:r>
              <a:rPr lang="en-US" sz="900" dirty="0">
                <a:solidFill>
                  <a:srgbClr val="FFFFFF"/>
                </a:solidFill>
                <a:latin typeface="Monaco, Menlo,  Ubuntu Mono"/>
              </a:rPr>
              <a:t>*</a:t>
            </a:r>
            <a:r>
              <a:rPr lang="en-US" sz="900" dirty="0">
                <a:solidFill>
                  <a:srgbClr val="E85D7F"/>
                </a:solidFill>
                <a:latin typeface="Monaco, Menlo,  Ubuntu Mono"/>
              </a:rPr>
              <a:t>)</a:t>
            </a:r>
            <a:r>
              <a:rPr lang="en-US" sz="900" dirty="0">
                <a:solidFill>
                  <a:srgbClr val="FFFFFF"/>
                </a:solidFill>
                <a:latin typeface="Monaco, Menlo,  Ubuntu Mono"/>
              </a:rPr>
              <a:t> </a:t>
            </a:r>
            <a:r>
              <a:rPr lang="en-US" sz="900" dirty="0">
                <a:solidFill>
                  <a:srgbClr val="B3CCFF"/>
                </a:solidFill>
                <a:latin typeface="Monaco, Menlo,  Ubuntu Mono"/>
              </a:rPr>
              <a:t>as</a:t>
            </a:r>
            <a:r>
              <a:rPr lang="en-US" sz="900" dirty="0">
                <a:solidFill>
                  <a:srgbClr val="FFFFFF"/>
                </a:solidFill>
                <a:latin typeface="Monaco, Menlo,  Ubuntu Mono"/>
              </a:rPr>
              <a:t> num_users</a:t>
            </a:r>
          </a:p>
          <a:p>
            <a:r>
              <a:rPr lang="en-US" sz="900" dirty="0">
                <a:solidFill>
                  <a:srgbClr val="B3CCFF"/>
                </a:solidFill>
                <a:latin typeface="Monaco, Menlo,  Ubuntu Mono"/>
              </a:rPr>
              <a:t>FROM</a:t>
            </a:r>
            <a:r>
              <a:rPr lang="en-US" sz="900" dirty="0">
                <a:solidFill>
                  <a:srgbClr val="FFFFFF"/>
                </a:solidFill>
                <a:latin typeface="Monaco, Menlo,  Ubuntu Mono"/>
              </a:rPr>
              <a:t> survey</a:t>
            </a:r>
          </a:p>
          <a:p>
            <a:r>
              <a:rPr lang="en-US" sz="900" dirty="0">
                <a:solidFill>
                  <a:srgbClr val="B3CCFF"/>
                </a:solidFill>
                <a:latin typeface="Monaco, Menlo,  Ubuntu Mono"/>
              </a:rPr>
              <a:t>GROUP</a:t>
            </a:r>
            <a:r>
              <a:rPr lang="en-US" sz="900" dirty="0">
                <a:solidFill>
                  <a:srgbClr val="FFFFFF"/>
                </a:solidFill>
                <a:latin typeface="Monaco, Menlo,  Ubuntu Mono"/>
              </a:rPr>
              <a:t> </a:t>
            </a:r>
            <a:r>
              <a:rPr lang="en-US" sz="900" dirty="0">
                <a:solidFill>
                  <a:srgbClr val="B3CCFF"/>
                </a:solidFill>
                <a:latin typeface="Monaco, Menlo,  Ubuntu Mono"/>
              </a:rPr>
              <a:t>BY</a:t>
            </a:r>
            <a:r>
              <a:rPr lang="en-US" sz="900" dirty="0">
                <a:solidFill>
                  <a:srgbClr val="FFFFFF"/>
                </a:solidFill>
                <a:latin typeface="Monaco, Menlo,  Ubuntu Mono"/>
              </a:rPr>
              <a:t> </a:t>
            </a:r>
            <a:r>
              <a:rPr lang="en-US" sz="900" dirty="0">
                <a:solidFill>
                  <a:srgbClr val="FF8973"/>
                </a:solidFill>
                <a:latin typeface="Monaco, Menlo,  Ubuntu Mono"/>
              </a:rPr>
              <a:t>1</a:t>
            </a:r>
            <a:r>
              <a:rPr lang="en-US" sz="900" dirty="0">
                <a:solidFill>
                  <a:srgbClr val="FFFFFF"/>
                </a:solidFill>
                <a:latin typeface="Monaco, Menlo,  Ubuntu Mono"/>
              </a:rPr>
              <a:t>;</a:t>
            </a:r>
          </a:p>
        </p:txBody>
      </p:sp>
      <p:sp>
        <p:nvSpPr>
          <p:cNvPr id="324" name="Shape 324"/>
          <p:cNvSpPr txBox="1"/>
          <p:nvPr/>
        </p:nvSpPr>
        <p:spPr>
          <a:xfrm>
            <a:off x="177975" y="817868"/>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To help users find their perfect frame, Warby Parker create a questionnaire with 5 question to help customer finding suitable pair of sunglass . </a:t>
            </a:r>
          </a:p>
          <a:p>
            <a:pPr marL="171450" indent="-171450">
              <a:lnSpc>
                <a:spcPct val="115000"/>
              </a:lnSpc>
              <a:buClr>
                <a:schemeClr val="dk1"/>
              </a:buClr>
              <a:buSzPts val="1100"/>
              <a:buFont typeface="Arial" panose="020B0604020202020204" pitchFamily="34" charset="0"/>
              <a:buChar char="•"/>
            </a:pPr>
            <a:r>
              <a:rPr lang="en-US" sz="1200" dirty="0">
                <a:latin typeface="Roboto"/>
                <a:ea typeface="Roboto"/>
                <a:cs typeface="Roboto"/>
                <a:sym typeface="Roboto"/>
              </a:rPr>
              <a:t>Create a query which counts the numbers of users answer for each question from survey table.</a:t>
            </a:r>
          </a:p>
          <a:p>
            <a:pPr marL="171450" indent="-171450">
              <a:lnSpc>
                <a:spcPct val="115000"/>
              </a:lnSpc>
              <a:buClr>
                <a:schemeClr val="dk1"/>
              </a:buClr>
              <a:buSzPts val="1100"/>
              <a:buFont typeface="Arial" panose="020B0604020202020204" pitchFamily="34" charset="0"/>
              <a:buChar char="•"/>
            </a:pPr>
            <a:r>
              <a:rPr lang="en-US" sz="1200" dirty="0">
                <a:latin typeface="Roboto"/>
                <a:ea typeface="Roboto"/>
                <a:cs typeface="Roboto"/>
                <a:sym typeface="Roboto"/>
              </a:rPr>
              <a:t>Calculate the completion rate of users for each question.</a:t>
            </a:r>
          </a:p>
          <a:p>
            <a:pPr>
              <a:lnSpc>
                <a:spcPct val="115000"/>
              </a:lnSpc>
              <a:buClr>
                <a:schemeClr val="dk1"/>
              </a:buClr>
              <a:buSzPts val="1100"/>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graphicFrame>
        <p:nvGraphicFramePr>
          <p:cNvPr id="10" name="Shape 325">
            <a:extLst>
              <a:ext uri="{FF2B5EF4-FFF2-40B4-BE49-F238E27FC236}">
                <a16:creationId xmlns:a16="http://schemas.microsoft.com/office/drawing/2014/main" id="{1BDB4E1F-D83A-4085-8474-E019408B30F5}"/>
              </a:ext>
            </a:extLst>
          </p:cNvPr>
          <p:cNvGraphicFramePr/>
          <p:nvPr>
            <p:extLst>
              <p:ext uri="{D42A27DB-BD31-4B8C-83A1-F6EECF244321}">
                <p14:modId xmlns:p14="http://schemas.microsoft.com/office/powerpoint/2010/main" val="101078452"/>
              </p:ext>
            </p:extLst>
          </p:nvPr>
        </p:nvGraphicFramePr>
        <p:xfrm>
          <a:off x="177975" y="2650867"/>
          <a:ext cx="4920900" cy="2083949"/>
        </p:xfrm>
        <a:graphic>
          <a:graphicData uri="http://schemas.openxmlformats.org/drawingml/2006/table">
            <a:tbl>
              <a:tblPr>
                <a:noFill/>
                <a:tableStyleId>{8628B589-4659-4227-9C68-565DD4A46BFE}</a:tableStyleId>
              </a:tblPr>
              <a:tblGrid>
                <a:gridCol w="2417741">
                  <a:extLst>
                    <a:ext uri="{9D8B030D-6E8A-4147-A177-3AD203B41FA5}">
                      <a16:colId xmlns:a16="http://schemas.microsoft.com/office/drawing/2014/main" val="20000"/>
                    </a:ext>
                  </a:extLst>
                </a:gridCol>
                <a:gridCol w="1268361">
                  <a:extLst>
                    <a:ext uri="{9D8B030D-6E8A-4147-A177-3AD203B41FA5}">
                      <a16:colId xmlns:a16="http://schemas.microsoft.com/office/drawing/2014/main" val="20001"/>
                    </a:ext>
                  </a:extLst>
                </a:gridCol>
                <a:gridCol w="1234798">
                  <a:extLst>
                    <a:ext uri="{9D8B030D-6E8A-4147-A177-3AD203B41FA5}">
                      <a16:colId xmlns:a16="http://schemas.microsoft.com/office/drawing/2014/main" val="20002"/>
                    </a:ext>
                  </a:extLst>
                </a:gridCol>
              </a:tblGrid>
              <a:tr h="416800">
                <a:tc>
                  <a:txBody>
                    <a:bodyPr/>
                    <a:lstStyle/>
                    <a:p>
                      <a:pPr marL="0" lvl="0" indent="0" algn="ctr" rtl="0">
                        <a:spcBef>
                          <a:spcPts val="0"/>
                        </a:spcBef>
                        <a:spcAft>
                          <a:spcPts val="0"/>
                        </a:spcAft>
                        <a:buNone/>
                      </a:pPr>
                      <a:r>
                        <a:rPr lang="en" sz="1000" b="1" dirty="0">
                          <a:solidFill>
                            <a:srgbClr val="FFFFFF"/>
                          </a:solidFill>
                        </a:rPr>
                        <a:t>questions</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US" sz="1000" b="1" dirty="0">
                          <a:solidFill>
                            <a:srgbClr val="FFFFFF"/>
                          </a:solidFill>
                        </a:rPr>
                        <a:t>num_users</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US" sz="1000" b="1" dirty="0">
                          <a:solidFill>
                            <a:srgbClr val="FFFFFF"/>
                          </a:solidFill>
                        </a:rPr>
                        <a:t>Percentage(%)</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6260">
                <a:tc>
                  <a:txBody>
                    <a:bodyPr/>
                    <a:lstStyle/>
                    <a:p>
                      <a:pPr algn="l" fontAlgn="ctr"/>
                      <a:r>
                        <a:rPr lang="en-US" sz="1100" u="none" strike="noStrike" dirty="0">
                          <a:effectLst/>
                        </a:rPr>
                        <a:t>1. What are you looking for?</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dirty="0">
                          <a:effectLst/>
                        </a:rPr>
                        <a:t>500</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a:effectLst/>
                        </a:rPr>
                        <a:t>100</a:t>
                      </a:r>
                      <a:endParaRPr lang="en-US" sz="1100" b="0" i="0" u="none" strike="noStrike">
                        <a:solidFill>
                          <a:srgbClr val="646466"/>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10001"/>
                  </a:ext>
                </a:extLst>
              </a:tr>
              <a:tr h="324464">
                <a:tc>
                  <a:txBody>
                    <a:bodyPr/>
                    <a:lstStyle/>
                    <a:p>
                      <a:pPr algn="l" fontAlgn="ctr"/>
                      <a:r>
                        <a:rPr lang="en-US" sz="1100" u="none" strike="noStrike" dirty="0">
                          <a:effectLst/>
                        </a:rPr>
                        <a:t>2. What's your fit?</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dirty="0">
                          <a:effectLst/>
                        </a:rPr>
                        <a:t>475</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a:effectLst/>
                        </a:rPr>
                        <a:t>95</a:t>
                      </a:r>
                      <a:endParaRPr lang="en-US" sz="1100" b="0" i="0" u="none" strike="noStrike">
                        <a:solidFill>
                          <a:srgbClr val="646466"/>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10002"/>
                  </a:ext>
                </a:extLst>
              </a:tr>
              <a:tr h="335475">
                <a:tc>
                  <a:txBody>
                    <a:bodyPr/>
                    <a:lstStyle/>
                    <a:p>
                      <a:pPr algn="l" fontAlgn="ctr"/>
                      <a:r>
                        <a:rPr lang="en-US" sz="1100" u="none" strike="noStrike" dirty="0">
                          <a:effectLst/>
                        </a:rPr>
                        <a:t>3. Which shapes do you like?</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dirty="0">
                          <a:effectLst/>
                        </a:rPr>
                        <a:t>380</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a:effectLst/>
                        </a:rPr>
                        <a:t>80</a:t>
                      </a:r>
                      <a:endParaRPr lang="en-US" sz="1100" b="0" i="0" u="none" strike="noStrike">
                        <a:solidFill>
                          <a:srgbClr val="646466"/>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767840632"/>
                  </a:ext>
                </a:extLst>
              </a:tr>
              <a:tr h="335475">
                <a:tc>
                  <a:txBody>
                    <a:bodyPr/>
                    <a:lstStyle/>
                    <a:p>
                      <a:pPr algn="l" fontAlgn="ctr"/>
                      <a:r>
                        <a:rPr lang="en-US" sz="1100" u="none" strike="noStrike" dirty="0">
                          <a:effectLst/>
                        </a:rPr>
                        <a:t>4. Which colors do you like?</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dirty="0">
                          <a:effectLst/>
                        </a:rPr>
                        <a:t>361</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dirty="0">
                          <a:effectLst/>
                        </a:rPr>
                        <a:t>95</a:t>
                      </a:r>
                      <a:endParaRPr lang="en-US" sz="1100" b="0" i="0" u="none" strike="noStrike" dirty="0">
                        <a:solidFill>
                          <a:srgbClr val="646466"/>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641052609"/>
                  </a:ext>
                </a:extLst>
              </a:tr>
              <a:tr h="335475">
                <a:tc>
                  <a:txBody>
                    <a:bodyPr/>
                    <a:lstStyle/>
                    <a:p>
                      <a:pPr algn="l" fontAlgn="ctr"/>
                      <a:r>
                        <a:rPr lang="en-US" sz="1100" u="none" strike="noStrike" dirty="0">
                          <a:effectLst/>
                        </a:rPr>
                        <a:t>5. When was your last eye exam?</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dirty="0">
                          <a:effectLst/>
                        </a:rPr>
                        <a:t>270</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dirty="0">
                          <a:effectLst/>
                        </a:rPr>
                        <a:t>75</a:t>
                      </a:r>
                      <a:endParaRPr lang="en-US" sz="1100" b="0" i="0" u="none" strike="noStrike" dirty="0">
                        <a:solidFill>
                          <a:srgbClr val="646466"/>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0" y="322093"/>
            <a:ext cx="8454741" cy="54274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a:defRPr sz="2000" b="1">
                <a:solidFill>
                  <a:srgbClr val="295269"/>
                </a:solidFill>
                <a:latin typeface="Roboto"/>
                <a:ea typeface="Roboto"/>
                <a:cs typeface="Roboto"/>
              </a:defRPr>
            </a:lvl1pPr>
          </a:lstStyle>
          <a:p>
            <a:r>
              <a:rPr lang="en" dirty="0">
                <a:sym typeface="Roboto"/>
              </a:rPr>
              <a:t>2.1 </a:t>
            </a:r>
            <a:r>
              <a:rPr lang="en-US" dirty="0">
                <a:sym typeface="Roboto"/>
              </a:rPr>
              <a:t>What are the column names for purchase funnel?</a:t>
            </a:r>
          </a:p>
        </p:txBody>
      </p:sp>
      <p:sp>
        <p:nvSpPr>
          <p:cNvPr id="323" name="Shape 323"/>
          <p:cNvSpPr txBox="1"/>
          <p:nvPr/>
        </p:nvSpPr>
        <p:spPr>
          <a:xfrm>
            <a:off x="7179515" y="774200"/>
            <a:ext cx="1791486" cy="2013823"/>
          </a:xfrm>
          <a:prstGeom prst="rect">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anchor="t" anchorCtr="0">
            <a:noAutofit/>
          </a:bodyPr>
          <a:lstStyle/>
          <a:p>
            <a:r>
              <a:rPr lang="en-US" sz="900" dirty="0">
                <a:solidFill>
                  <a:srgbClr val="B3CCFF"/>
                </a:solidFill>
                <a:latin typeface="Monaco, Menlo,  Ubuntu Mono"/>
              </a:rPr>
              <a:t>ELECT</a:t>
            </a:r>
            <a:r>
              <a:rPr lang="en-US" sz="900" dirty="0">
                <a:solidFill>
                  <a:srgbClr val="FFFFFF"/>
                </a:solidFill>
                <a:latin typeface="Monaco, Menlo,  Ubuntu Mono"/>
              </a:rPr>
              <a:t> *</a:t>
            </a:r>
          </a:p>
          <a:p>
            <a:r>
              <a:rPr lang="en-US" sz="900" dirty="0">
                <a:solidFill>
                  <a:srgbClr val="B3CCFF"/>
                </a:solidFill>
                <a:latin typeface="Monaco, Menlo,  Ubuntu Mono"/>
              </a:rPr>
              <a:t>FROM</a:t>
            </a:r>
            <a:r>
              <a:rPr lang="en-US" sz="900" dirty="0">
                <a:solidFill>
                  <a:srgbClr val="FFFFFF"/>
                </a:solidFill>
                <a:latin typeface="Monaco, Menlo,  Ubuntu Mono"/>
              </a:rPr>
              <a:t> quiz</a:t>
            </a:r>
          </a:p>
          <a:p>
            <a:r>
              <a:rPr lang="en-US" sz="900" dirty="0">
                <a:solidFill>
                  <a:srgbClr val="B3CCFF"/>
                </a:solidFill>
                <a:latin typeface="Monaco, Menlo,  Ubuntu Mono"/>
              </a:rPr>
              <a:t>LIMIT</a:t>
            </a:r>
            <a:r>
              <a:rPr lang="en-US" sz="900" dirty="0">
                <a:solidFill>
                  <a:srgbClr val="FFFFFF"/>
                </a:solidFill>
                <a:latin typeface="Monaco, Menlo,  Ubuntu Mono"/>
              </a:rPr>
              <a:t> </a:t>
            </a:r>
            <a:r>
              <a:rPr lang="en-US" sz="900" dirty="0">
                <a:solidFill>
                  <a:srgbClr val="FF8973"/>
                </a:solidFill>
                <a:latin typeface="Monaco, Menlo,  Ubuntu Mono"/>
              </a:rPr>
              <a:t>5</a:t>
            </a:r>
            <a:r>
              <a:rPr lang="en-US" sz="900" dirty="0">
                <a:solidFill>
                  <a:srgbClr val="FFFFFF"/>
                </a:solidFill>
                <a:latin typeface="Monaco, Menlo,  Ubuntu Mono"/>
              </a:rPr>
              <a:t>;</a:t>
            </a:r>
          </a:p>
          <a:p>
            <a:r>
              <a:rPr lang="en-US" sz="900" dirty="0">
                <a:solidFill>
                  <a:srgbClr val="939598"/>
                </a:solidFill>
                <a:latin typeface="Monaco, Menlo,  Ubuntu Mono"/>
              </a:rPr>
              <a:t>-- home_try_on table </a:t>
            </a:r>
            <a:endParaRPr lang="en-US" sz="900" dirty="0">
              <a:solidFill>
                <a:srgbClr val="FFFFFF"/>
              </a:solidFill>
              <a:latin typeface="Monaco, Menlo,  Ubuntu Mono"/>
            </a:endParaRPr>
          </a:p>
          <a:p>
            <a:r>
              <a:rPr lang="en-US" sz="900" dirty="0">
                <a:solidFill>
                  <a:srgbClr val="B3CCFF"/>
                </a:solidFill>
                <a:latin typeface="Monaco, Menlo,  Ubuntu Mono"/>
              </a:rPr>
              <a:t>SELECT</a:t>
            </a:r>
            <a:r>
              <a:rPr lang="en-US" sz="900" dirty="0">
                <a:solidFill>
                  <a:srgbClr val="FFFFFF"/>
                </a:solidFill>
                <a:latin typeface="Monaco, Menlo,  Ubuntu Mono"/>
              </a:rPr>
              <a:t> *</a:t>
            </a:r>
          </a:p>
          <a:p>
            <a:r>
              <a:rPr lang="en-US" sz="900" dirty="0">
                <a:solidFill>
                  <a:srgbClr val="B3CCFF"/>
                </a:solidFill>
                <a:latin typeface="Monaco, Menlo,  Ubuntu Mono"/>
              </a:rPr>
              <a:t>FROM</a:t>
            </a:r>
            <a:r>
              <a:rPr lang="en-US" sz="900" dirty="0">
                <a:solidFill>
                  <a:srgbClr val="FFFFFF"/>
                </a:solidFill>
                <a:latin typeface="Monaco, Menlo,  Ubuntu Mono"/>
              </a:rPr>
              <a:t> home_try_on</a:t>
            </a:r>
          </a:p>
          <a:p>
            <a:r>
              <a:rPr lang="en-US" sz="900" dirty="0">
                <a:solidFill>
                  <a:srgbClr val="B3CCFF"/>
                </a:solidFill>
                <a:latin typeface="Monaco, Menlo,  Ubuntu Mono"/>
              </a:rPr>
              <a:t>LIMIT</a:t>
            </a:r>
            <a:r>
              <a:rPr lang="en-US" sz="900" dirty="0">
                <a:solidFill>
                  <a:srgbClr val="FFFFFF"/>
                </a:solidFill>
                <a:latin typeface="Monaco, Menlo,  Ubuntu Mono"/>
              </a:rPr>
              <a:t> </a:t>
            </a:r>
            <a:r>
              <a:rPr lang="en-US" sz="900" dirty="0">
                <a:solidFill>
                  <a:srgbClr val="FF8973"/>
                </a:solidFill>
                <a:latin typeface="Monaco, Menlo,  Ubuntu Mono"/>
              </a:rPr>
              <a:t>5</a:t>
            </a:r>
            <a:r>
              <a:rPr lang="en-US" sz="900" dirty="0">
                <a:solidFill>
                  <a:srgbClr val="FFFFFF"/>
                </a:solidFill>
                <a:latin typeface="Monaco, Menlo,  Ubuntu Mono"/>
              </a:rPr>
              <a:t>;</a:t>
            </a:r>
          </a:p>
          <a:p>
            <a:r>
              <a:rPr lang="en-US" sz="900" dirty="0">
                <a:solidFill>
                  <a:srgbClr val="939598"/>
                </a:solidFill>
                <a:latin typeface="Monaco, Menlo,  Ubuntu Mono"/>
              </a:rPr>
              <a:t>-- purchase table </a:t>
            </a:r>
            <a:endParaRPr lang="en-US" sz="900" dirty="0">
              <a:solidFill>
                <a:srgbClr val="FFFFFF"/>
              </a:solidFill>
              <a:latin typeface="Monaco, Menlo,  Ubuntu Mono"/>
            </a:endParaRPr>
          </a:p>
          <a:p>
            <a:r>
              <a:rPr lang="en-US" sz="900" dirty="0">
                <a:solidFill>
                  <a:srgbClr val="B3CCFF"/>
                </a:solidFill>
                <a:latin typeface="Monaco, Menlo,  Ubuntu Mono"/>
              </a:rPr>
              <a:t>SELECT</a:t>
            </a:r>
            <a:r>
              <a:rPr lang="en-US" sz="900" dirty="0">
                <a:solidFill>
                  <a:srgbClr val="FFFFFF"/>
                </a:solidFill>
                <a:latin typeface="Monaco, Menlo,  Ubuntu Mono"/>
              </a:rPr>
              <a:t> *</a:t>
            </a:r>
          </a:p>
          <a:p>
            <a:r>
              <a:rPr lang="en-US" sz="900" dirty="0">
                <a:solidFill>
                  <a:srgbClr val="B3CCFF"/>
                </a:solidFill>
                <a:latin typeface="Monaco, Menlo,  Ubuntu Mono"/>
              </a:rPr>
              <a:t>FROM</a:t>
            </a:r>
            <a:r>
              <a:rPr lang="en-US" sz="900" dirty="0">
                <a:solidFill>
                  <a:srgbClr val="FFFFFF"/>
                </a:solidFill>
                <a:latin typeface="Monaco, Menlo,  Ubuntu Mono"/>
              </a:rPr>
              <a:t> purchase</a:t>
            </a:r>
          </a:p>
          <a:p>
            <a:r>
              <a:rPr lang="en-US" sz="900" dirty="0">
                <a:solidFill>
                  <a:srgbClr val="B3CCFF"/>
                </a:solidFill>
                <a:latin typeface="Monaco, Menlo,  Ubuntu Mono"/>
              </a:rPr>
              <a:t>LIMIT</a:t>
            </a:r>
            <a:r>
              <a:rPr lang="en-US" sz="900" dirty="0">
                <a:solidFill>
                  <a:srgbClr val="FFFFFF"/>
                </a:solidFill>
                <a:latin typeface="Monaco, Menlo,  Ubuntu Mono"/>
              </a:rPr>
              <a:t> </a:t>
            </a:r>
            <a:r>
              <a:rPr lang="en-US" sz="900" dirty="0">
                <a:solidFill>
                  <a:srgbClr val="FF8973"/>
                </a:solidFill>
                <a:latin typeface="Monaco, Menlo,  Ubuntu Mono"/>
              </a:rPr>
              <a:t>5</a:t>
            </a:r>
            <a:r>
              <a:rPr lang="en-US" sz="900" dirty="0">
                <a:solidFill>
                  <a:srgbClr val="FFFFFF"/>
                </a:solidFill>
                <a:latin typeface="Monaco, Menlo,  Ubuntu Mono"/>
              </a:rPr>
              <a:t>;</a:t>
            </a:r>
          </a:p>
        </p:txBody>
      </p:sp>
      <p:sp>
        <p:nvSpPr>
          <p:cNvPr id="324" name="Shape 324"/>
          <p:cNvSpPr txBox="1"/>
          <p:nvPr/>
        </p:nvSpPr>
        <p:spPr>
          <a:xfrm>
            <a:off x="174225" y="774200"/>
            <a:ext cx="7005290" cy="259342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Warby Parker create a purchase funnel:</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Take Style Quiz</a:t>
            </a:r>
            <a:r>
              <a:rPr lang="en-US" sz="1200" dirty="0">
                <a:latin typeface="Roboto"/>
                <a:ea typeface="Roboto"/>
                <a:cs typeface="Roboto"/>
                <a:sym typeface="Wingdings" panose="05000000000000000000" pitchFamily="2" charset="2"/>
              </a:rPr>
              <a:t></a:t>
            </a:r>
            <a:r>
              <a:rPr lang="en-US" sz="1200" dirty="0">
                <a:latin typeface="Roboto"/>
                <a:ea typeface="Roboto"/>
                <a:cs typeface="Roboto"/>
                <a:sym typeface="Roboto"/>
              </a:rPr>
              <a:t>  Home Try-On </a:t>
            </a:r>
            <a:r>
              <a:rPr lang="en-US" sz="1200" dirty="0">
                <a:latin typeface="Roboto"/>
                <a:ea typeface="Roboto"/>
                <a:cs typeface="Roboto"/>
                <a:sym typeface="Wingdings" panose="05000000000000000000" pitchFamily="2" charset="2"/>
              </a:rPr>
              <a:t> Purchase of Glasses</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Wingdings" panose="05000000000000000000" pitchFamily="2" charset="2"/>
              </a:rPr>
              <a:t>During the Home </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Wingdings" panose="05000000000000000000" pitchFamily="2" charset="2"/>
              </a:rPr>
              <a:t>Table </a:t>
            </a:r>
            <a:r>
              <a:rPr lang="en-US" sz="1200" b="1" dirty="0">
                <a:latin typeface="Roboto"/>
                <a:ea typeface="Roboto"/>
                <a:cs typeface="Roboto"/>
                <a:sym typeface="Wingdings" panose="05000000000000000000" pitchFamily="2" charset="2"/>
              </a:rPr>
              <a:t>quiz</a:t>
            </a:r>
            <a:r>
              <a:rPr lang="en-US" sz="1200" dirty="0">
                <a:latin typeface="Roboto"/>
                <a:ea typeface="Roboto"/>
                <a:cs typeface="Roboto"/>
                <a:sym typeface="Wingdings" panose="05000000000000000000" pitchFamily="2" charset="2"/>
              </a:rPr>
              <a:t> has five columns: user_id, style, fit, shape and color. This table cover the users style type of  glasses and within this table can determine the direction and tendency of customers glasses style.</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Wingdings" panose="05000000000000000000" pitchFamily="2" charset="2"/>
              </a:rPr>
              <a:t>Table </a:t>
            </a:r>
            <a:r>
              <a:rPr lang="en-US" sz="1200" b="1" dirty="0">
                <a:latin typeface="Roboto"/>
                <a:ea typeface="Roboto"/>
                <a:cs typeface="Roboto"/>
                <a:sym typeface="Wingdings" panose="05000000000000000000" pitchFamily="2" charset="2"/>
              </a:rPr>
              <a:t>home_try_on. </a:t>
            </a:r>
            <a:r>
              <a:rPr lang="en-US" sz="1200" dirty="0">
                <a:latin typeface="Roboto"/>
                <a:ea typeface="Roboto"/>
                <a:cs typeface="Roboto"/>
                <a:sym typeface="Wingdings" panose="05000000000000000000" pitchFamily="2" charset="2"/>
              </a:rPr>
              <a:t>This table represents list of users who received glasses to try on at home.</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rPr>
              <a:t>50% of the users will get 3 pairs to try on</a:t>
            </a:r>
          </a:p>
          <a:p>
            <a:pPr marL="171450" indent="-171450">
              <a:buFont typeface="Arial" panose="020B0604020202020204" pitchFamily="34" charset="0"/>
              <a:buChar char="•"/>
            </a:pPr>
            <a:r>
              <a:rPr lang="en-US" sz="1200" dirty="0">
                <a:latin typeface="Roboto"/>
                <a:ea typeface="Roboto"/>
              </a:rPr>
              <a:t>50% of the users will get 5 pairs to try on</a:t>
            </a:r>
            <a:endParaRPr lang="en-US" sz="1200" dirty="0">
              <a:latin typeface="Roboto"/>
              <a:ea typeface="Roboto"/>
              <a:cs typeface="Roboto"/>
              <a:sym typeface="Wingdings" panose="05000000000000000000" pitchFamily="2" charset="2"/>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Wingdings" panose="05000000000000000000" pitchFamily="2" charset="2"/>
              </a:rPr>
              <a:t>Table </a:t>
            </a:r>
            <a:r>
              <a:rPr lang="en-US" sz="1200" b="1" dirty="0">
                <a:latin typeface="Roboto"/>
                <a:ea typeface="Roboto"/>
                <a:cs typeface="Roboto"/>
                <a:sym typeface="Wingdings" panose="05000000000000000000" pitchFamily="2" charset="2"/>
              </a:rPr>
              <a:t>purchase </a:t>
            </a:r>
            <a:r>
              <a:rPr lang="en-US" sz="1200" dirty="0">
                <a:latin typeface="Roboto"/>
                <a:ea typeface="Roboto"/>
                <a:cs typeface="Roboto"/>
                <a:sym typeface="Wingdings" panose="05000000000000000000" pitchFamily="2" charset="2"/>
              </a:rPr>
              <a:t>have six columns: user_id, product_id, style, model_name, color, price. Within this table we’ll find out whether or not users who get more pairs to try at home we’ll be more likely to make a purchase.  </a:t>
            </a: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pic>
        <p:nvPicPr>
          <p:cNvPr id="2" name="Picture 1">
            <a:extLst>
              <a:ext uri="{FF2B5EF4-FFF2-40B4-BE49-F238E27FC236}">
                <a16:creationId xmlns:a16="http://schemas.microsoft.com/office/drawing/2014/main" id="{036E4C17-CF72-4BF4-B9CF-D1399F965CFC}"/>
              </a:ext>
            </a:extLst>
          </p:cNvPr>
          <p:cNvPicPr>
            <a:picLocks noChangeAspect="1"/>
          </p:cNvPicPr>
          <p:nvPr/>
        </p:nvPicPr>
        <p:blipFill>
          <a:blip r:embed="rId3"/>
          <a:stretch>
            <a:fillRect/>
          </a:stretch>
        </p:blipFill>
        <p:spPr>
          <a:xfrm>
            <a:off x="174225" y="3367626"/>
            <a:ext cx="5224072" cy="1775874"/>
          </a:xfrm>
          <a:prstGeom prst="rect">
            <a:avLst/>
          </a:prstGeom>
        </p:spPr>
      </p:pic>
    </p:spTree>
    <p:extLst>
      <p:ext uri="{BB962C8B-B14F-4D97-AF65-F5344CB8AC3E}">
        <p14:creationId xmlns:p14="http://schemas.microsoft.com/office/powerpoint/2010/main" val="4249854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219271" y="436552"/>
            <a:ext cx="7691764" cy="40822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a:defRPr sz="2000" b="1">
                <a:solidFill>
                  <a:srgbClr val="295269"/>
                </a:solidFill>
                <a:latin typeface="Roboto"/>
                <a:ea typeface="Roboto"/>
                <a:cs typeface="Roboto"/>
              </a:defRPr>
            </a:lvl1pPr>
          </a:lstStyle>
          <a:p>
            <a:r>
              <a:rPr lang="en" dirty="0">
                <a:sym typeface="Roboto"/>
              </a:rPr>
              <a:t>    </a:t>
            </a:r>
          </a:p>
          <a:p>
            <a:r>
              <a:rPr lang="en-US" dirty="0"/>
              <a:t>2.2. Analyze data between three tables </a:t>
            </a:r>
          </a:p>
        </p:txBody>
      </p:sp>
      <p:sp>
        <p:nvSpPr>
          <p:cNvPr id="324" name="Shape 324"/>
          <p:cNvSpPr txBox="1"/>
          <p:nvPr/>
        </p:nvSpPr>
        <p:spPr>
          <a:xfrm>
            <a:off x="219271" y="844775"/>
            <a:ext cx="4639600" cy="142322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Calculate conversion rate  between quiz</a:t>
            </a:r>
            <a:r>
              <a:rPr lang="en-US" sz="1200" dirty="0">
                <a:latin typeface="Roboto"/>
                <a:ea typeface="Roboto"/>
                <a:cs typeface="Roboto"/>
                <a:sym typeface="Wingdings" panose="05000000000000000000" pitchFamily="2" charset="2"/>
              </a:rPr>
              <a:t>  home_try_on  and home_try_on  purchase </a:t>
            </a:r>
            <a:r>
              <a:rPr lang="en-US" sz="1200" dirty="0">
                <a:latin typeface="Roboto"/>
                <a:ea typeface="Roboto"/>
                <a:cs typeface="Roboto"/>
                <a:sym typeface="Roboto"/>
              </a:rPr>
              <a:t>  </a:t>
            </a: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From users who answered to quiz 750 received glasses at home and among these users 495 made a purchase. </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sp>
        <p:nvSpPr>
          <p:cNvPr id="5" name="Shape 323">
            <a:extLst>
              <a:ext uri="{FF2B5EF4-FFF2-40B4-BE49-F238E27FC236}">
                <a16:creationId xmlns:a16="http://schemas.microsoft.com/office/drawing/2014/main" id="{017F27A7-79C6-4410-9362-710A64C09139}"/>
              </a:ext>
            </a:extLst>
          </p:cNvPr>
          <p:cNvSpPr txBox="1"/>
          <p:nvPr/>
        </p:nvSpPr>
        <p:spPr>
          <a:xfrm>
            <a:off x="4858871" y="844775"/>
            <a:ext cx="3996061" cy="2553253"/>
          </a:xfrm>
          <a:prstGeom prst="rect">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anchor="t" anchorCtr="0">
            <a:noAutofit/>
          </a:bodyPr>
          <a:lstStyle/>
          <a:p>
            <a:r>
              <a:rPr lang="en-US" sz="900" dirty="0">
                <a:solidFill>
                  <a:srgbClr val="B3CCFF"/>
                </a:solidFill>
                <a:latin typeface="Monaco, Menlo,  Ubuntu Mono"/>
              </a:rPr>
              <a:t>with</a:t>
            </a:r>
            <a:r>
              <a:rPr lang="en-US" sz="900" dirty="0">
                <a:solidFill>
                  <a:srgbClr val="FFFFFF"/>
                </a:solidFill>
                <a:latin typeface="Monaco, Menlo,  Ubuntu Mono"/>
              </a:rPr>
              <a:t> browse </a:t>
            </a:r>
            <a:r>
              <a:rPr lang="en-US" sz="900" dirty="0">
                <a:solidFill>
                  <a:srgbClr val="B3CCFF"/>
                </a:solidFill>
                <a:latin typeface="Monaco, Menlo,  Ubuntu Mono"/>
              </a:rPr>
              <a:t>as</a:t>
            </a:r>
            <a:endParaRPr lang="en-US" sz="900" dirty="0">
              <a:solidFill>
                <a:srgbClr val="FFFFFF"/>
              </a:solidFill>
              <a:latin typeface="Monaco, Menlo,  Ubuntu Mono"/>
            </a:endParaRPr>
          </a:p>
          <a:p>
            <a:r>
              <a:rPr lang="en-US" sz="900" dirty="0">
                <a:solidFill>
                  <a:srgbClr val="FFFFFF"/>
                </a:solidFill>
                <a:latin typeface="Monaco, Menlo,  Ubuntu Mono"/>
              </a:rPr>
              <a:t>  </a:t>
            </a:r>
            <a:r>
              <a:rPr lang="en-US" sz="900" dirty="0">
                <a:solidFill>
                  <a:srgbClr val="E85D7F"/>
                </a:solidFill>
                <a:latin typeface="Monaco, Menlo,  Ubuntu Mono"/>
              </a:rPr>
              <a:t>(</a:t>
            </a:r>
            <a:r>
              <a:rPr lang="en-US" sz="900" dirty="0">
                <a:solidFill>
                  <a:srgbClr val="B3CCFF"/>
                </a:solidFill>
                <a:latin typeface="Monaco, Menlo,  Ubuntu Mono"/>
              </a:rPr>
              <a:t>SELECT</a:t>
            </a:r>
            <a:r>
              <a:rPr lang="en-US" sz="900" dirty="0">
                <a:solidFill>
                  <a:srgbClr val="FFFFFF"/>
                </a:solidFill>
                <a:latin typeface="Monaco, Menlo,  Ubuntu Mono"/>
              </a:rPr>
              <a:t> </a:t>
            </a:r>
            <a:r>
              <a:rPr lang="en-US" sz="900" dirty="0">
                <a:solidFill>
                  <a:srgbClr val="B3CCFF"/>
                </a:solidFill>
                <a:latin typeface="Monaco, Menlo,  Ubuntu Mono"/>
              </a:rPr>
              <a:t>DISTINCT</a:t>
            </a:r>
            <a:r>
              <a:rPr lang="en-US" sz="900" dirty="0">
                <a:solidFill>
                  <a:srgbClr val="FFFFFF"/>
                </a:solidFill>
                <a:latin typeface="Monaco, Menlo,  Ubuntu Mono"/>
              </a:rPr>
              <a:t> </a:t>
            </a:r>
            <a:r>
              <a:rPr lang="en-US" sz="900" dirty="0" err="1">
                <a:solidFill>
                  <a:srgbClr val="FFFFFF"/>
                </a:solidFill>
                <a:latin typeface="Monaco, Menlo,  Ubuntu Mono"/>
              </a:rPr>
              <a:t>q.user_id</a:t>
            </a:r>
            <a:r>
              <a:rPr lang="en-US" sz="900" dirty="0">
                <a:solidFill>
                  <a:srgbClr val="FFFFFF"/>
                </a:solidFill>
                <a:latin typeface="Monaco, Menlo,  Ubuntu Mono"/>
              </a:rPr>
              <a:t>,</a:t>
            </a:r>
          </a:p>
          <a:p>
            <a:r>
              <a:rPr lang="en-US" sz="900" dirty="0">
                <a:solidFill>
                  <a:srgbClr val="FFFFFF"/>
                </a:solidFill>
                <a:latin typeface="Monaco, Menlo,  Ubuntu Mono"/>
              </a:rPr>
              <a:t>    </a:t>
            </a:r>
            <a:r>
              <a:rPr lang="en-US" sz="900" dirty="0" err="1">
                <a:solidFill>
                  <a:srgbClr val="FFFFFF"/>
                </a:solidFill>
                <a:latin typeface="Monaco, Menlo,  Ubuntu Mono"/>
              </a:rPr>
              <a:t>h.user_id</a:t>
            </a:r>
            <a:r>
              <a:rPr lang="en-US" sz="900" dirty="0">
                <a:solidFill>
                  <a:srgbClr val="FFFFFF"/>
                </a:solidFill>
                <a:latin typeface="Monaco, Menlo,  Ubuntu Mono"/>
              </a:rPr>
              <a:t> </a:t>
            </a:r>
            <a:r>
              <a:rPr lang="en-US" sz="900" dirty="0">
                <a:solidFill>
                  <a:srgbClr val="B3CCFF"/>
                </a:solidFill>
                <a:latin typeface="Monaco, Menlo,  Ubuntu Mono"/>
              </a:rPr>
              <a:t>IS</a:t>
            </a:r>
            <a:r>
              <a:rPr lang="en-US" sz="900" dirty="0">
                <a:solidFill>
                  <a:srgbClr val="FFFFFF"/>
                </a:solidFill>
                <a:latin typeface="Monaco, Menlo,  Ubuntu Mono"/>
              </a:rPr>
              <a:t> </a:t>
            </a:r>
            <a:r>
              <a:rPr lang="en-US" sz="900" dirty="0">
                <a:solidFill>
                  <a:srgbClr val="B3CCFF"/>
                </a:solidFill>
                <a:latin typeface="Monaco, Menlo,  Ubuntu Mono"/>
              </a:rPr>
              <a:t>NOT</a:t>
            </a:r>
            <a:r>
              <a:rPr lang="en-US" sz="900" dirty="0">
                <a:solidFill>
                  <a:srgbClr val="FFFFFF"/>
                </a:solidFill>
                <a:latin typeface="Monaco, Menlo,  Ubuntu Mono"/>
              </a:rPr>
              <a:t> </a:t>
            </a:r>
            <a:r>
              <a:rPr lang="en-US" sz="900" dirty="0">
                <a:solidFill>
                  <a:srgbClr val="CC7BC2"/>
                </a:solidFill>
                <a:latin typeface="Monaco, Menlo,  Ubuntu Mono"/>
              </a:rPr>
              <a:t>NULL</a:t>
            </a:r>
            <a:r>
              <a:rPr lang="en-US" sz="900" dirty="0">
                <a:solidFill>
                  <a:srgbClr val="FFFFFF"/>
                </a:solidFill>
                <a:latin typeface="Monaco, Menlo,  Ubuntu Mono"/>
              </a:rPr>
              <a:t> </a:t>
            </a:r>
            <a:r>
              <a:rPr lang="en-US" sz="900" dirty="0">
                <a:solidFill>
                  <a:srgbClr val="B3CCFF"/>
                </a:solidFill>
                <a:latin typeface="Monaco, Menlo,  Ubuntu Mono"/>
              </a:rPr>
              <a:t>as</a:t>
            </a:r>
            <a:r>
              <a:rPr lang="en-US" sz="900" dirty="0">
                <a:solidFill>
                  <a:srgbClr val="FFFFFF"/>
                </a:solidFill>
                <a:latin typeface="Monaco, Menlo,  Ubuntu Mono"/>
              </a:rPr>
              <a:t> </a:t>
            </a:r>
            <a:r>
              <a:rPr lang="en-US" sz="900" dirty="0">
                <a:solidFill>
                  <a:srgbClr val="FFE083"/>
                </a:solidFill>
                <a:latin typeface="Monaco, Menlo,  Ubuntu Mono"/>
              </a:rPr>
              <a:t>'</a:t>
            </a:r>
            <a:r>
              <a:rPr lang="en-US" sz="900" dirty="0" err="1">
                <a:solidFill>
                  <a:srgbClr val="FFE083"/>
                </a:solidFill>
                <a:latin typeface="Monaco, Menlo,  Ubuntu Mono"/>
              </a:rPr>
              <a:t>is_home_try_on</a:t>
            </a:r>
            <a:r>
              <a:rPr lang="en-US" sz="900" dirty="0">
                <a:solidFill>
                  <a:srgbClr val="FFE083"/>
                </a:solidFill>
                <a:latin typeface="Monaco, Menlo,  Ubuntu Mono"/>
              </a:rPr>
              <a:t>'</a:t>
            </a:r>
            <a:r>
              <a:rPr lang="en-US" sz="900" dirty="0">
                <a:solidFill>
                  <a:srgbClr val="FFFFFF"/>
                </a:solidFill>
                <a:latin typeface="Monaco, Menlo,  Ubuntu Mono"/>
              </a:rPr>
              <a:t>,</a:t>
            </a:r>
          </a:p>
          <a:p>
            <a:r>
              <a:rPr lang="en-US" sz="900" dirty="0">
                <a:solidFill>
                  <a:srgbClr val="FFFFFF"/>
                </a:solidFill>
                <a:latin typeface="Monaco, Menlo,  Ubuntu Mono"/>
              </a:rPr>
              <a:t>    </a:t>
            </a:r>
            <a:r>
              <a:rPr lang="en-US" sz="900" dirty="0" err="1">
                <a:solidFill>
                  <a:srgbClr val="FFFFFF"/>
                </a:solidFill>
                <a:latin typeface="Monaco, Menlo,  Ubuntu Mono"/>
              </a:rPr>
              <a:t>h.number_of_pairs</a:t>
            </a:r>
            <a:r>
              <a:rPr lang="en-US" sz="900" dirty="0">
                <a:solidFill>
                  <a:srgbClr val="FFFFFF"/>
                </a:solidFill>
                <a:latin typeface="Monaco, Menlo,  Ubuntu Mono"/>
              </a:rPr>
              <a:t>, </a:t>
            </a:r>
          </a:p>
          <a:p>
            <a:r>
              <a:rPr lang="en-US" sz="900" dirty="0">
                <a:solidFill>
                  <a:srgbClr val="FFFFFF"/>
                </a:solidFill>
                <a:latin typeface="Monaco, Menlo,  Ubuntu Mono"/>
              </a:rPr>
              <a:t>    </a:t>
            </a:r>
            <a:r>
              <a:rPr lang="en-US" sz="900" dirty="0" err="1">
                <a:solidFill>
                  <a:srgbClr val="FFFFFF"/>
                </a:solidFill>
                <a:latin typeface="Monaco, Menlo,  Ubuntu Mono"/>
              </a:rPr>
              <a:t>p.user_id</a:t>
            </a:r>
            <a:r>
              <a:rPr lang="en-US" sz="900" dirty="0">
                <a:solidFill>
                  <a:srgbClr val="FFFFFF"/>
                </a:solidFill>
                <a:latin typeface="Monaco, Menlo,  Ubuntu Mono"/>
              </a:rPr>
              <a:t> </a:t>
            </a:r>
            <a:r>
              <a:rPr lang="en-US" sz="900" dirty="0">
                <a:solidFill>
                  <a:srgbClr val="B3CCFF"/>
                </a:solidFill>
                <a:latin typeface="Monaco, Menlo,  Ubuntu Mono"/>
              </a:rPr>
              <a:t>IS</a:t>
            </a:r>
            <a:r>
              <a:rPr lang="en-US" sz="900" dirty="0">
                <a:solidFill>
                  <a:srgbClr val="FFFFFF"/>
                </a:solidFill>
                <a:latin typeface="Monaco, Menlo,  Ubuntu Mono"/>
              </a:rPr>
              <a:t> </a:t>
            </a:r>
            <a:r>
              <a:rPr lang="en-US" sz="900" dirty="0">
                <a:solidFill>
                  <a:srgbClr val="B3CCFF"/>
                </a:solidFill>
                <a:latin typeface="Monaco, Menlo,  Ubuntu Mono"/>
              </a:rPr>
              <a:t>NOT</a:t>
            </a:r>
            <a:r>
              <a:rPr lang="en-US" sz="900" dirty="0">
                <a:solidFill>
                  <a:srgbClr val="FFFFFF"/>
                </a:solidFill>
                <a:latin typeface="Monaco, Menlo,  Ubuntu Mono"/>
              </a:rPr>
              <a:t> </a:t>
            </a:r>
            <a:r>
              <a:rPr lang="en-US" sz="900" dirty="0">
                <a:solidFill>
                  <a:srgbClr val="CC7BC2"/>
                </a:solidFill>
                <a:latin typeface="Monaco, Menlo,  Ubuntu Mono"/>
              </a:rPr>
              <a:t>NULL</a:t>
            </a:r>
            <a:r>
              <a:rPr lang="en-US" sz="900" dirty="0">
                <a:solidFill>
                  <a:srgbClr val="FFFFFF"/>
                </a:solidFill>
                <a:latin typeface="Monaco, Menlo,  Ubuntu Mono"/>
              </a:rPr>
              <a:t> </a:t>
            </a:r>
            <a:r>
              <a:rPr lang="en-US" sz="900" dirty="0">
                <a:solidFill>
                  <a:srgbClr val="B3CCFF"/>
                </a:solidFill>
                <a:latin typeface="Monaco, Menlo,  Ubuntu Mono"/>
              </a:rPr>
              <a:t>as</a:t>
            </a:r>
            <a:r>
              <a:rPr lang="en-US" sz="900" dirty="0">
                <a:solidFill>
                  <a:srgbClr val="FFFFFF"/>
                </a:solidFill>
                <a:latin typeface="Monaco, Menlo,  Ubuntu Mono"/>
              </a:rPr>
              <a:t>  </a:t>
            </a:r>
            <a:r>
              <a:rPr lang="en-US" sz="900" dirty="0">
                <a:solidFill>
                  <a:srgbClr val="FFE083"/>
                </a:solidFill>
                <a:latin typeface="Monaco, Menlo,  Ubuntu Mono"/>
              </a:rPr>
              <a:t>'</a:t>
            </a:r>
            <a:r>
              <a:rPr lang="en-US" sz="900" dirty="0" err="1">
                <a:solidFill>
                  <a:srgbClr val="FFE083"/>
                </a:solidFill>
                <a:latin typeface="Monaco, Menlo,  Ubuntu Mono"/>
              </a:rPr>
              <a:t>is_purchase</a:t>
            </a:r>
            <a:r>
              <a:rPr lang="en-US" sz="900" dirty="0">
                <a:solidFill>
                  <a:srgbClr val="FFE083"/>
                </a:solidFill>
                <a:latin typeface="Monaco, Menlo,  Ubuntu Mono"/>
              </a:rPr>
              <a:t>'</a:t>
            </a:r>
            <a:r>
              <a:rPr lang="en-US" sz="900" dirty="0">
                <a:solidFill>
                  <a:srgbClr val="FFFFFF"/>
                </a:solidFill>
                <a:latin typeface="Monaco, Menlo,  Ubuntu Mono"/>
              </a:rPr>
              <a:t> </a:t>
            </a:r>
          </a:p>
          <a:p>
            <a:r>
              <a:rPr lang="en-US" sz="900" dirty="0">
                <a:solidFill>
                  <a:srgbClr val="B3CCFF"/>
                </a:solidFill>
                <a:latin typeface="Monaco, Menlo,  Ubuntu Mono"/>
              </a:rPr>
              <a:t>FROM</a:t>
            </a:r>
            <a:r>
              <a:rPr lang="en-US" sz="900" dirty="0">
                <a:solidFill>
                  <a:srgbClr val="FFFFFF"/>
                </a:solidFill>
                <a:latin typeface="Monaco, Menlo,  Ubuntu Mono"/>
              </a:rPr>
              <a:t> quiz q</a:t>
            </a:r>
          </a:p>
          <a:p>
            <a:r>
              <a:rPr lang="en-US" sz="900" dirty="0">
                <a:solidFill>
                  <a:srgbClr val="B3CCFF"/>
                </a:solidFill>
                <a:latin typeface="Monaco, Menlo,  Ubuntu Mono"/>
              </a:rPr>
              <a:t>LEFT</a:t>
            </a:r>
            <a:r>
              <a:rPr lang="en-US" sz="900" dirty="0">
                <a:solidFill>
                  <a:srgbClr val="FFFFFF"/>
                </a:solidFill>
                <a:latin typeface="Monaco, Menlo,  Ubuntu Mono"/>
              </a:rPr>
              <a:t> </a:t>
            </a:r>
            <a:r>
              <a:rPr lang="en-US" sz="900" dirty="0">
                <a:solidFill>
                  <a:srgbClr val="B3CCFF"/>
                </a:solidFill>
                <a:latin typeface="Monaco, Menlo,  Ubuntu Mono"/>
              </a:rPr>
              <a:t>JOIN</a:t>
            </a:r>
            <a:r>
              <a:rPr lang="en-US" sz="900" dirty="0">
                <a:solidFill>
                  <a:srgbClr val="FFFFFF"/>
                </a:solidFill>
                <a:latin typeface="Monaco, Menlo,  Ubuntu Mono"/>
              </a:rPr>
              <a:t> home_try_on h</a:t>
            </a:r>
          </a:p>
          <a:p>
            <a:r>
              <a:rPr lang="en-US" sz="900" dirty="0">
                <a:solidFill>
                  <a:srgbClr val="FFFFFF"/>
                </a:solidFill>
                <a:latin typeface="Monaco, Menlo,  Ubuntu Mono"/>
              </a:rPr>
              <a:t>  </a:t>
            </a:r>
            <a:r>
              <a:rPr lang="en-US" sz="900" dirty="0">
                <a:solidFill>
                  <a:srgbClr val="B3CCFF"/>
                </a:solidFill>
                <a:latin typeface="Monaco, Menlo,  Ubuntu Mono"/>
              </a:rPr>
              <a:t>ON</a:t>
            </a:r>
            <a:r>
              <a:rPr lang="en-US" sz="900" dirty="0">
                <a:solidFill>
                  <a:srgbClr val="FFFFFF"/>
                </a:solidFill>
                <a:latin typeface="Monaco, Menlo,  Ubuntu Mono"/>
              </a:rPr>
              <a:t> </a:t>
            </a:r>
            <a:r>
              <a:rPr lang="en-US" sz="900" dirty="0" err="1">
                <a:solidFill>
                  <a:srgbClr val="FFFFFF"/>
                </a:solidFill>
                <a:latin typeface="Monaco, Menlo,  Ubuntu Mono"/>
              </a:rPr>
              <a:t>q.user_id</a:t>
            </a:r>
            <a:r>
              <a:rPr lang="en-US" sz="900" dirty="0">
                <a:solidFill>
                  <a:srgbClr val="FFFFFF"/>
                </a:solidFill>
                <a:latin typeface="Monaco, Menlo,  Ubuntu Mono"/>
              </a:rPr>
              <a:t> = </a:t>
            </a:r>
            <a:r>
              <a:rPr lang="en-US" sz="900" dirty="0" err="1">
                <a:solidFill>
                  <a:srgbClr val="FFFFFF"/>
                </a:solidFill>
                <a:latin typeface="Monaco, Menlo,  Ubuntu Mono"/>
              </a:rPr>
              <a:t>h.user_id</a:t>
            </a:r>
            <a:endParaRPr lang="en-US" sz="900" dirty="0">
              <a:solidFill>
                <a:srgbClr val="FFFFFF"/>
              </a:solidFill>
              <a:latin typeface="Monaco, Menlo,  Ubuntu Mono"/>
            </a:endParaRPr>
          </a:p>
          <a:p>
            <a:r>
              <a:rPr lang="en-US" sz="900" dirty="0">
                <a:solidFill>
                  <a:srgbClr val="B3CCFF"/>
                </a:solidFill>
                <a:latin typeface="Monaco, Menlo,  Ubuntu Mono"/>
              </a:rPr>
              <a:t>LEFT</a:t>
            </a:r>
            <a:r>
              <a:rPr lang="en-US" sz="900" dirty="0">
                <a:solidFill>
                  <a:srgbClr val="FFFFFF"/>
                </a:solidFill>
                <a:latin typeface="Monaco, Menlo,  Ubuntu Mono"/>
              </a:rPr>
              <a:t> </a:t>
            </a:r>
            <a:r>
              <a:rPr lang="en-US" sz="900" dirty="0">
                <a:solidFill>
                  <a:srgbClr val="B3CCFF"/>
                </a:solidFill>
                <a:latin typeface="Monaco, Menlo,  Ubuntu Mono"/>
              </a:rPr>
              <a:t>JOIN</a:t>
            </a:r>
            <a:r>
              <a:rPr lang="en-US" sz="900" dirty="0">
                <a:solidFill>
                  <a:srgbClr val="FFFFFF"/>
                </a:solidFill>
                <a:latin typeface="Monaco, Menlo,  Ubuntu Mono"/>
              </a:rPr>
              <a:t> purchase p</a:t>
            </a:r>
          </a:p>
          <a:p>
            <a:r>
              <a:rPr lang="en-US" sz="900" dirty="0">
                <a:solidFill>
                  <a:srgbClr val="FFFFFF"/>
                </a:solidFill>
                <a:latin typeface="Monaco, Menlo,  Ubuntu Mono"/>
              </a:rPr>
              <a:t>  </a:t>
            </a:r>
            <a:r>
              <a:rPr lang="en-US" sz="900" dirty="0">
                <a:solidFill>
                  <a:srgbClr val="B3CCFF"/>
                </a:solidFill>
                <a:latin typeface="Monaco, Menlo,  Ubuntu Mono"/>
              </a:rPr>
              <a:t>ON</a:t>
            </a:r>
            <a:r>
              <a:rPr lang="en-US" sz="900" dirty="0">
                <a:solidFill>
                  <a:srgbClr val="FFFFFF"/>
                </a:solidFill>
                <a:latin typeface="Monaco, Menlo,  Ubuntu Mono"/>
              </a:rPr>
              <a:t> </a:t>
            </a:r>
            <a:r>
              <a:rPr lang="en-US" sz="900" dirty="0" err="1">
                <a:solidFill>
                  <a:srgbClr val="FFFFFF"/>
                </a:solidFill>
                <a:latin typeface="Monaco, Menlo,  Ubuntu Mono"/>
              </a:rPr>
              <a:t>q.user_id</a:t>
            </a:r>
            <a:r>
              <a:rPr lang="en-US" sz="900" dirty="0">
                <a:solidFill>
                  <a:srgbClr val="FFFFFF"/>
                </a:solidFill>
                <a:latin typeface="Monaco, Menlo,  Ubuntu Mono"/>
              </a:rPr>
              <a:t> = </a:t>
            </a:r>
            <a:r>
              <a:rPr lang="en-US" sz="900" dirty="0" err="1">
                <a:solidFill>
                  <a:srgbClr val="FFFFFF"/>
                </a:solidFill>
                <a:latin typeface="Monaco, Menlo,  Ubuntu Mono"/>
              </a:rPr>
              <a:t>p.user_id</a:t>
            </a:r>
            <a:r>
              <a:rPr lang="en-US" sz="900" dirty="0">
                <a:solidFill>
                  <a:srgbClr val="E85D7F"/>
                </a:solidFill>
                <a:latin typeface="Monaco, Menlo,  Ubuntu Mono"/>
              </a:rPr>
              <a:t>)</a:t>
            </a:r>
            <a:endParaRPr lang="en-US" sz="900" dirty="0">
              <a:solidFill>
                <a:srgbClr val="FFFFFF"/>
              </a:solidFill>
              <a:latin typeface="Monaco, Menlo,  Ubuntu Mono"/>
            </a:endParaRPr>
          </a:p>
          <a:p>
            <a:br>
              <a:rPr lang="en-US" sz="900" dirty="0">
                <a:solidFill>
                  <a:srgbClr val="FFFFFF"/>
                </a:solidFill>
                <a:latin typeface="Monaco, Menlo,  Ubuntu Mono"/>
              </a:rPr>
            </a:br>
            <a:r>
              <a:rPr lang="en-US" sz="900" dirty="0">
                <a:solidFill>
                  <a:srgbClr val="B3CCFF"/>
                </a:solidFill>
                <a:latin typeface="Monaco, Menlo,  Ubuntu Mono"/>
              </a:rPr>
              <a:t>SELECT</a:t>
            </a:r>
            <a:r>
              <a:rPr lang="en-US" sz="900" dirty="0">
                <a:solidFill>
                  <a:srgbClr val="FFFFFF"/>
                </a:solidFill>
                <a:latin typeface="Monaco, Menlo,  Ubuntu Mono"/>
              </a:rPr>
              <a:t> </a:t>
            </a:r>
          </a:p>
          <a:p>
            <a:r>
              <a:rPr lang="en-US" sz="900" dirty="0">
                <a:solidFill>
                  <a:srgbClr val="FFFFFF"/>
                </a:solidFill>
                <a:latin typeface="Monaco, Menlo,  Ubuntu Mono"/>
              </a:rPr>
              <a:t>  </a:t>
            </a:r>
            <a:r>
              <a:rPr lang="en-US" sz="900" dirty="0">
                <a:solidFill>
                  <a:srgbClr val="B3CCFF"/>
                </a:solidFill>
                <a:latin typeface="Monaco, Menlo,  Ubuntu Mono"/>
              </a:rPr>
              <a:t>COUNT</a:t>
            </a:r>
            <a:r>
              <a:rPr lang="en-US" sz="900" dirty="0">
                <a:solidFill>
                  <a:srgbClr val="E85D7F"/>
                </a:solidFill>
                <a:latin typeface="Monaco, Menlo,  Ubuntu Mono"/>
              </a:rPr>
              <a:t>(</a:t>
            </a:r>
            <a:r>
              <a:rPr lang="en-US" sz="900" dirty="0">
                <a:solidFill>
                  <a:srgbClr val="FFFFFF"/>
                </a:solidFill>
                <a:latin typeface="Monaco, Menlo,  Ubuntu Mono"/>
              </a:rPr>
              <a:t>*</a:t>
            </a:r>
            <a:r>
              <a:rPr lang="en-US" sz="900" dirty="0">
                <a:solidFill>
                  <a:srgbClr val="E85D7F"/>
                </a:solidFill>
                <a:latin typeface="Monaco, Menlo,  Ubuntu Mono"/>
              </a:rPr>
              <a:t>)</a:t>
            </a:r>
            <a:r>
              <a:rPr lang="en-US" sz="900" dirty="0">
                <a:solidFill>
                  <a:srgbClr val="FFFFFF"/>
                </a:solidFill>
                <a:latin typeface="Monaco, Menlo,  Ubuntu Mono"/>
              </a:rPr>
              <a:t> </a:t>
            </a:r>
            <a:r>
              <a:rPr lang="en-US" sz="900" dirty="0">
                <a:solidFill>
                  <a:srgbClr val="B3CCFF"/>
                </a:solidFill>
                <a:latin typeface="Monaco, Menlo,  Ubuntu Mono"/>
              </a:rPr>
              <a:t>as</a:t>
            </a:r>
            <a:r>
              <a:rPr lang="en-US" sz="900" dirty="0">
                <a:solidFill>
                  <a:srgbClr val="FFFFFF"/>
                </a:solidFill>
                <a:latin typeface="Monaco, Menlo,  Ubuntu Mono"/>
              </a:rPr>
              <a:t> </a:t>
            </a:r>
            <a:r>
              <a:rPr lang="en-US" sz="900" dirty="0" err="1">
                <a:solidFill>
                  <a:srgbClr val="FFFFFF"/>
                </a:solidFill>
                <a:latin typeface="Monaco, Menlo,  Ubuntu Mono"/>
              </a:rPr>
              <a:t>quiz_users</a:t>
            </a:r>
            <a:r>
              <a:rPr lang="en-US" sz="900" dirty="0">
                <a:solidFill>
                  <a:srgbClr val="FFFFFF"/>
                </a:solidFill>
                <a:latin typeface="Monaco, Menlo,  Ubuntu Mono"/>
              </a:rPr>
              <a:t>,</a:t>
            </a:r>
          </a:p>
          <a:p>
            <a:r>
              <a:rPr lang="en-US" sz="900" dirty="0">
                <a:solidFill>
                  <a:srgbClr val="FFFFFF"/>
                </a:solidFill>
                <a:latin typeface="Monaco, Menlo,  Ubuntu Mono"/>
              </a:rPr>
              <a:t>  </a:t>
            </a:r>
            <a:r>
              <a:rPr lang="en-US" sz="900" dirty="0">
                <a:solidFill>
                  <a:srgbClr val="B3CCFF"/>
                </a:solidFill>
                <a:latin typeface="Monaco, Menlo,  Ubuntu Mono"/>
              </a:rPr>
              <a:t>SUM</a:t>
            </a:r>
            <a:r>
              <a:rPr lang="en-US" sz="900" dirty="0">
                <a:solidFill>
                  <a:srgbClr val="E85D7F"/>
                </a:solidFill>
                <a:latin typeface="Monaco, Menlo,  Ubuntu Mono"/>
              </a:rPr>
              <a:t>(</a:t>
            </a:r>
            <a:r>
              <a:rPr lang="en-US" sz="900" dirty="0" err="1">
                <a:solidFill>
                  <a:srgbClr val="FFFFFF"/>
                </a:solidFill>
                <a:latin typeface="Monaco, Menlo,  Ubuntu Mono"/>
              </a:rPr>
              <a:t>is_home_try_on</a:t>
            </a:r>
            <a:r>
              <a:rPr lang="en-US" sz="900" dirty="0">
                <a:solidFill>
                  <a:srgbClr val="E85D7F"/>
                </a:solidFill>
                <a:latin typeface="Monaco, Menlo,  Ubuntu Mono"/>
              </a:rPr>
              <a:t>)</a:t>
            </a:r>
            <a:r>
              <a:rPr lang="en-US" sz="900" dirty="0">
                <a:solidFill>
                  <a:srgbClr val="FFFFFF"/>
                </a:solidFill>
                <a:latin typeface="Monaco, Menlo,  Ubuntu Mono"/>
              </a:rPr>
              <a:t> </a:t>
            </a:r>
            <a:r>
              <a:rPr lang="en-US" sz="900" dirty="0">
                <a:solidFill>
                  <a:srgbClr val="B3CCFF"/>
                </a:solidFill>
                <a:latin typeface="Monaco, Menlo,  Ubuntu Mono"/>
              </a:rPr>
              <a:t>as</a:t>
            </a:r>
            <a:r>
              <a:rPr lang="en-US" sz="900" dirty="0">
                <a:solidFill>
                  <a:srgbClr val="FFFFFF"/>
                </a:solidFill>
                <a:latin typeface="Monaco, Menlo,  Ubuntu Mono"/>
              </a:rPr>
              <a:t> </a:t>
            </a:r>
            <a:r>
              <a:rPr lang="en-US" sz="900" dirty="0" err="1">
                <a:solidFill>
                  <a:srgbClr val="FFFFFF"/>
                </a:solidFill>
                <a:latin typeface="Monaco, Menlo,  Ubuntu Mono"/>
              </a:rPr>
              <a:t>try_on_users</a:t>
            </a:r>
            <a:r>
              <a:rPr lang="en-US" sz="900" dirty="0">
                <a:solidFill>
                  <a:srgbClr val="FFFFFF"/>
                </a:solidFill>
                <a:latin typeface="Monaco, Menlo,  Ubuntu Mono"/>
              </a:rPr>
              <a:t>,</a:t>
            </a:r>
          </a:p>
          <a:p>
            <a:r>
              <a:rPr lang="en-US" sz="900" dirty="0">
                <a:solidFill>
                  <a:srgbClr val="FFFFFF"/>
                </a:solidFill>
                <a:latin typeface="Monaco, Menlo,  Ubuntu Mono"/>
              </a:rPr>
              <a:t>  </a:t>
            </a:r>
            <a:r>
              <a:rPr lang="en-US" sz="900" dirty="0">
                <a:solidFill>
                  <a:srgbClr val="B3CCFF"/>
                </a:solidFill>
                <a:latin typeface="Monaco, Menlo,  Ubuntu Mono"/>
              </a:rPr>
              <a:t>SUM</a:t>
            </a:r>
            <a:r>
              <a:rPr lang="en-US" sz="900" dirty="0">
                <a:solidFill>
                  <a:srgbClr val="E85D7F"/>
                </a:solidFill>
                <a:latin typeface="Monaco, Menlo,  Ubuntu Mono"/>
              </a:rPr>
              <a:t>(</a:t>
            </a:r>
            <a:r>
              <a:rPr lang="en-US" sz="900" dirty="0" err="1">
                <a:solidFill>
                  <a:srgbClr val="FFFFFF"/>
                </a:solidFill>
                <a:latin typeface="Monaco, Menlo,  Ubuntu Mono"/>
              </a:rPr>
              <a:t>is_purchase</a:t>
            </a:r>
            <a:r>
              <a:rPr lang="en-US" sz="900" dirty="0">
                <a:solidFill>
                  <a:srgbClr val="E85D7F"/>
                </a:solidFill>
                <a:latin typeface="Monaco, Menlo,  Ubuntu Mono"/>
              </a:rPr>
              <a:t>)</a:t>
            </a:r>
            <a:r>
              <a:rPr lang="en-US" sz="900" dirty="0">
                <a:solidFill>
                  <a:srgbClr val="FFFFFF"/>
                </a:solidFill>
                <a:latin typeface="Monaco, Menlo,  Ubuntu Mono"/>
              </a:rPr>
              <a:t> </a:t>
            </a:r>
            <a:r>
              <a:rPr lang="en-US" sz="900" dirty="0">
                <a:solidFill>
                  <a:srgbClr val="B3CCFF"/>
                </a:solidFill>
                <a:latin typeface="Monaco, Menlo,  Ubuntu Mono"/>
              </a:rPr>
              <a:t>as</a:t>
            </a:r>
            <a:r>
              <a:rPr lang="en-US" sz="900" dirty="0">
                <a:solidFill>
                  <a:srgbClr val="FFFFFF"/>
                </a:solidFill>
                <a:latin typeface="Monaco, Menlo,  Ubuntu Mono"/>
              </a:rPr>
              <a:t> </a:t>
            </a:r>
            <a:r>
              <a:rPr lang="en-US" sz="900" dirty="0" err="1">
                <a:solidFill>
                  <a:srgbClr val="FFFFFF"/>
                </a:solidFill>
                <a:latin typeface="Monaco, Menlo,  Ubuntu Mono"/>
              </a:rPr>
              <a:t>purchase_users</a:t>
            </a:r>
            <a:endParaRPr lang="en-US" sz="900" dirty="0">
              <a:solidFill>
                <a:srgbClr val="FFFFFF"/>
              </a:solidFill>
              <a:latin typeface="Monaco, Menlo,  Ubuntu Mono"/>
            </a:endParaRPr>
          </a:p>
          <a:p>
            <a:r>
              <a:rPr lang="en-US" sz="900" dirty="0">
                <a:solidFill>
                  <a:srgbClr val="B3CCFF"/>
                </a:solidFill>
                <a:latin typeface="Monaco, Menlo,  Ubuntu Mono"/>
              </a:rPr>
              <a:t>FROM</a:t>
            </a:r>
            <a:r>
              <a:rPr lang="en-US" sz="900" dirty="0">
                <a:solidFill>
                  <a:srgbClr val="FFFFFF"/>
                </a:solidFill>
                <a:latin typeface="Monaco, Menlo,  Ubuntu Mono"/>
              </a:rPr>
              <a:t> browse;</a:t>
            </a:r>
          </a:p>
        </p:txBody>
      </p:sp>
      <p:graphicFrame>
        <p:nvGraphicFramePr>
          <p:cNvPr id="6" name="Shape 325">
            <a:extLst>
              <a:ext uri="{FF2B5EF4-FFF2-40B4-BE49-F238E27FC236}">
                <a16:creationId xmlns:a16="http://schemas.microsoft.com/office/drawing/2014/main" id="{03D4D8F1-5E79-4BEB-9ABE-53D50F170049}"/>
              </a:ext>
            </a:extLst>
          </p:cNvPr>
          <p:cNvGraphicFramePr/>
          <p:nvPr>
            <p:extLst>
              <p:ext uri="{D42A27DB-BD31-4B8C-83A1-F6EECF244321}">
                <p14:modId xmlns:p14="http://schemas.microsoft.com/office/powerpoint/2010/main" val="155288883"/>
              </p:ext>
            </p:extLst>
          </p:nvPr>
        </p:nvGraphicFramePr>
        <p:xfrm>
          <a:off x="219271" y="2267999"/>
          <a:ext cx="4639600" cy="1354205"/>
        </p:xfrm>
        <a:graphic>
          <a:graphicData uri="http://schemas.openxmlformats.org/drawingml/2006/table">
            <a:tbl>
              <a:tblPr>
                <a:noFill/>
                <a:tableStyleId>{8628B589-4659-4227-9C68-565DD4A46BFE}</a:tableStyleId>
              </a:tblPr>
              <a:tblGrid>
                <a:gridCol w="1375927">
                  <a:extLst>
                    <a:ext uri="{9D8B030D-6E8A-4147-A177-3AD203B41FA5}">
                      <a16:colId xmlns:a16="http://schemas.microsoft.com/office/drawing/2014/main" val="20000"/>
                    </a:ext>
                  </a:extLst>
                </a:gridCol>
                <a:gridCol w="1761877">
                  <a:extLst>
                    <a:ext uri="{9D8B030D-6E8A-4147-A177-3AD203B41FA5}">
                      <a16:colId xmlns:a16="http://schemas.microsoft.com/office/drawing/2014/main" val="20001"/>
                    </a:ext>
                  </a:extLst>
                </a:gridCol>
                <a:gridCol w="1501796">
                  <a:extLst>
                    <a:ext uri="{9D8B030D-6E8A-4147-A177-3AD203B41FA5}">
                      <a16:colId xmlns:a16="http://schemas.microsoft.com/office/drawing/2014/main" val="20002"/>
                    </a:ext>
                  </a:extLst>
                </a:gridCol>
              </a:tblGrid>
              <a:tr h="396587">
                <a:tc>
                  <a:txBody>
                    <a:bodyPr/>
                    <a:lstStyle/>
                    <a:p>
                      <a:pPr algn="ctr" fontAlgn="ctr"/>
                      <a:r>
                        <a:rPr lang="en-US" sz="1100" u="none" strike="noStrike">
                          <a:effectLst/>
                        </a:rPr>
                        <a:t>Tables</a:t>
                      </a:r>
                      <a:endParaRPr lang="en-US" sz="1100" b="0" i="0" u="none" strike="noStrike">
                        <a:solidFill>
                          <a:srgbClr val="646466"/>
                        </a:solidFill>
                        <a:effectLst/>
                        <a:latin typeface="Segoe UI" panose="020B0502040204020203" pitchFamily="34" charset="0"/>
                      </a:endParaRPr>
                    </a:p>
                  </a:txBody>
                  <a:tcPr marL="9525" marR="9525" marT="9525" marB="0" anchor="ctr">
                    <a:solidFill>
                      <a:srgbClr val="204056">
                        <a:alpha val="82490"/>
                      </a:srgbClr>
                    </a:solidFill>
                  </a:tcPr>
                </a:tc>
                <a:tc>
                  <a:txBody>
                    <a:bodyPr/>
                    <a:lstStyle/>
                    <a:p>
                      <a:pPr algn="ctr" fontAlgn="ctr"/>
                      <a:r>
                        <a:rPr lang="en-US" sz="1100" u="none" strike="noStrike" dirty="0">
                          <a:effectLst/>
                        </a:rPr>
                        <a:t>Num_users</a:t>
                      </a:r>
                      <a:endParaRPr lang="en-US" sz="1100" b="0" i="0" u="none" strike="noStrike" dirty="0">
                        <a:solidFill>
                          <a:srgbClr val="646466"/>
                        </a:solidFill>
                        <a:effectLst/>
                        <a:latin typeface="Segoe UI" panose="020B0502040204020203" pitchFamily="34" charset="0"/>
                      </a:endParaRPr>
                    </a:p>
                  </a:txBody>
                  <a:tcPr marL="9525" marR="9525" marT="9525" marB="0" anchor="ctr">
                    <a:solidFill>
                      <a:srgbClr val="204056">
                        <a:alpha val="82490"/>
                      </a:srgbClr>
                    </a:solidFill>
                  </a:tcPr>
                </a:tc>
                <a:tc>
                  <a:txBody>
                    <a:bodyPr/>
                    <a:lstStyle/>
                    <a:p>
                      <a:pPr algn="ctr" fontAlgn="ctr"/>
                      <a:r>
                        <a:rPr lang="en-US" sz="1100" u="none" strike="noStrike">
                          <a:effectLst/>
                        </a:rPr>
                        <a:t>percent(%)</a:t>
                      </a:r>
                      <a:endParaRPr lang="en-US" sz="1100" b="0" i="0" u="none" strike="noStrike">
                        <a:solidFill>
                          <a:srgbClr val="646466"/>
                        </a:solidFill>
                        <a:effectLst/>
                        <a:latin typeface="Segoe UI" panose="020B0502040204020203" pitchFamily="34" charset="0"/>
                      </a:endParaRPr>
                    </a:p>
                  </a:txBody>
                  <a:tcPr marL="9525" marR="9525" marT="9525" marB="0" anchor="ctr">
                    <a:solidFill>
                      <a:srgbClr val="204056">
                        <a:alpha val="82490"/>
                      </a:srgbClr>
                    </a:solidFill>
                  </a:tcPr>
                </a:tc>
                <a:extLst>
                  <a:ext uri="{0D108BD9-81ED-4DB2-BD59-A6C34878D82A}">
                    <a16:rowId xmlns:a16="http://schemas.microsoft.com/office/drawing/2014/main" val="10000"/>
                  </a:ext>
                </a:extLst>
              </a:tr>
              <a:tr h="319206">
                <a:tc>
                  <a:txBody>
                    <a:bodyPr/>
                    <a:lstStyle/>
                    <a:p>
                      <a:pPr marR="0" algn="ctr" rtl="0" fontAlgn="ctr">
                        <a:lnSpc>
                          <a:spcPct val="100000"/>
                        </a:lnSpc>
                        <a:spcBef>
                          <a:spcPts val="0"/>
                        </a:spcBef>
                        <a:spcAft>
                          <a:spcPts val="0"/>
                        </a:spcAft>
                        <a:buClr>
                          <a:srgbClr val="000000"/>
                        </a:buClr>
                        <a:buFont typeface="Arial"/>
                      </a:pPr>
                      <a:r>
                        <a:rPr lang="en-US" sz="1100" b="0" i="0" u="none" strike="noStrike" cap="none" dirty="0">
                          <a:solidFill>
                            <a:srgbClr val="000000"/>
                          </a:solidFill>
                          <a:effectLst/>
                          <a:latin typeface="Arial"/>
                          <a:cs typeface="Arial"/>
                          <a:sym typeface="Arial"/>
                        </a:rPr>
                        <a:t>quiz</a:t>
                      </a:r>
                    </a:p>
                  </a:txBody>
                  <a:tcPr marL="9525" marR="9525" marT="9525" marB="0" anchor="ctr"/>
                </a:tc>
                <a:tc>
                  <a:txBody>
                    <a:bodyPr/>
                    <a:lstStyle/>
                    <a:p>
                      <a:pPr algn="ctr" fontAlgn="ctr"/>
                      <a:r>
                        <a:rPr lang="en-US" sz="1100" u="none" strike="noStrike">
                          <a:effectLst/>
                        </a:rPr>
                        <a:t>1000</a:t>
                      </a:r>
                      <a:endParaRPr lang="en-US" sz="1100" b="0" i="0" u="none" strike="noStrike">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a:effectLst/>
                        </a:rPr>
                        <a:t>100</a:t>
                      </a:r>
                      <a:endParaRPr lang="en-US" sz="1100" b="0" i="0" u="none" strike="noStrike">
                        <a:solidFill>
                          <a:srgbClr val="646466"/>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10001"/>
                  </a:ext>
                </a:extLst>
              </a:tr>
              <a:tr h="319206">
                <a:tc>
                  <a:txBody>
                    <a:bodyPr/>
                    <a:lstStyle/>
                    <a:p>
                      <a:pPr algn="ctr" fontAlgn="ctr"/>
                      <a:r>
                        <a:rPr lang="en-US" sz="1100" u="none" strike="noStrike" dirty="0">
                          <a:effectLst/>
                        </a:rPr>
                        <a:t>home_try_on</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a:effectLst/>
                        </a:rPr>
                        <a:t>750</a:t>
                      </a:r>
                      <a:endParaRPr lang="en-US" sz="1100" b="0" i="0" u="none" strike="noStrike">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a:effectLst/>
                        </a:rPr>
                        <a:t>0.75</a:t>
                      </a:r>
                      <a:endParaRPr lang="en-US" sz="1100" b="0" i="0" u="none" strike="noStrike">
                        <a:solidFill>
                          <a:srgbClr val="646466"/>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10002"/>
                  </a:ext>
                </a:extLst>
              </a:tr>
              <a:tr h="319206">
                <a:tc>
                  <a:txBody>
                    <a:bodyPr/>
                    <a:lstStyle/>
                    <a:p>
                      <a:pPr algn="ctr" fontAlgn="ctr"/>
                      <a:r>
                        <a:rPr lang="en-US" sz="1100" u="none" strike="noStrike" dirty="0">
                          <a:effectLst/>
                        </a:rPr>
                        <a:t>purchase</a:t>
                      </a:r>
                      <a:endParaRPr lang="en-US" sz="1100" b="0" i="0" u="none" strike="noStrike" dirty="0">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a:effectLst/>
                        </a:rPr>
                        <a:t>495</a:t>
                      </a:r>
                      <a:endParaRPr lang="en-US" sz="1100" b="0" i="0" u="none" strike="noStrike">
                        <a:solidFill>
                          <a:srgbClr val="646466"/>
                        </a:solidFill>
                        <a:effectLst/>
                        <a:latin typeface="Segoe UI" panose="020B0502040204020203" pitchFamily="34" charset="0"/>
                      </a:endParaRPr>
                    </a:p>
                  </a:txBody>
                  <a:tcPr marL="9525" marR="9525" marT="9525" marB="0" anchor="ctr"/>
                </a:tc>
                <a:tc>
                  <a:txBody>
                    <a:bodyPr/>
                    <a:lstStyle/>
                    <a:p>
                      <a:pPr algn="ctr" fontAlgn="ctr"/>
                      <a:r>
                        <a:rPr lang="en-US" sz="1100" u="none" strike="noStrike" dirty="0">
                          <a:effectLst/>
                        </a:rPr>
                        <a:t>0.66</a:t>
                      </a:r>
                      <a:endParaRPr lang="en-US" sz="1100" b="0" i="0" u="none" strike="noStrike" dirty="0">
                        <a:solidFill>
                          <a:srgbClr val="646466"/>
                        </a:solidFill>
                        <a:effectLst/>
                        <a:latin typeface="Segoe UI" panose="020B0502040204020203" pitchFamily="34" charset="0"/>
                      </a:endParaRPr>
                    </a:p>
                  </a:txBody>
                  <a:tcPr marL="9525" marR="9525" marT="9525" marB="0"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095102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219271" y="176981"/>
            <a:ext cx="8016228" cy="66779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a:defRPr sz="2000" b="1">
                <a:solidFill>
                  <a:srgbClr val="295269"/>
                </a:solidFill>
                <a:latin typeface="Roboto"/>
                <a:ea typeface="Roboto"/>
                <a:cs typeface="Roboto"/>
              </a:defRPr>
            </a:lvl1pPr>
          </a:lstStyle>
          <a:p>
            <a:r>
              <a:rPr lang="en" dirty="0">
                <a:sym typeface="Roboto"/>
              </a:rPr>
              <a:t>    </a:t>
            </a:r>
          </a:p>
          <a:p>
            <a:r>
              <a:rPr lang="en-US" dirty="0"/>
              <a:t>2.3 Customers with three numbers of pairs and ones who had five</a:t>
            </a:r>
          </a:p>
        </p:txBody>
      </p:sp>
      <p:sp>
        <p:nvSpPr>
          <p:cNvPr id="324" name="Shape 324"/>
          <p:cNvSpPr txBox="1"/>
          <p:nvPr/>
        </p:nvSpPr>
        <p:spPr>
          <a:xfrm>
            <a:off x="219271" y="844773"/>
            <a:ext cx="4688992" cy="127309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US" sz="1200" dirty="0">
                <a:latin typeface="Roboto"/>
                <a:ea typeface="Roboto"/>
                <a:cs typeface="Roboto"/>
                <a:sym typeface="Roboto"/>
              </a:rPr>
              <a:t>Create a query to calculate conversion rate between customers who received 5 pairs of glasses and those with 3 pairs.</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b="1" dirty="0">
                <a:latin typeface="Roboto"/>
                <a:ea typeface="Roboto"/>
                <a:cs typeface="Roboto"/>
                <a:sym typeface="Roboto"/>
              </a:rPr>
              <a:t>80% </a:t>
            </a:r>
            <a:r>
              <a:rPr lang="en-US" sz="1200" dirty="0">
                <a:latin typeface="Roboto"/>
                <a:ea typeface="Roboto"/>
                <a:cs typeface="Roboto"/>
                <a:sym typeface="Roboto"/>
              </a:rPr>
              <a:t>from users who received five pairs purchased glasses</a:t>
            </a:r>
          </a:p>
          <a:p>
            <a:pPr marL="171450" indent="-171450">
              <a:lnSpc>
                <a:spcPct val="115000"/>
              </a:lnSpc>
              <a:buClr>
                <a:schemeClr val="dk1"/>
              </a:buClr>
              <a:buSzPts val="1100"/>
              <a:buFont typeface="Arial" panose="020B0604020202020204" pitchFamily="34" charset="0"/>
              <a:buChar char="•"/>
            </a:pPr>
            <a:r>
              <a:rPr lang="en-US" sz="1200" b="1" dirty="0">
                <a:latin typeface="Roboto"/>
                <a:ea typeface="Roboto"/>
                <a:cs typeface="Roboto"/>
                <a:sym typeface="Roboto"/>
              </a:rPr>
              <a:t>53% </a:t>
            </a:r>
            <a:r>
              <a:rPr lang="en-US" sz="1200" dirty="0">
                <a:latin typeface="Roboto"/>
                <a:ea typeface="Roboto"/>
                <a:cs typeface="Roboto"/>
                <a:sym typeface="Roboto"/>
              </a:rPr>
              <a:t>from users who received three pairs purchased glasses</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endParaRPr lang="en-US" sz="1200" dirty="0">
              <a:latin typeface="Roboto"/>
              <a:ea typeface="Roboto"/>
              <a:cs typeface="Roboto"/>
              <a:sym typeface="Roboto"/>
            </a:endParaRPr>
          </a:p>
        </p:txBody>
      </p:sp>
      <p:sp>
        <p:nvSpPr>
          <p:cNvPr id="5" name="Shape 323">
            <a:extLst>
              <a:ext uri="{FF2B5EF4-FFF2-40B4-BE49-F238E27FC236}">
                <a16:creationId xmlns:a16="http://schemas.microsoft.com/office/drawing/2014/main" id="{017F27A7-79C6-4410-9362-710A64C09139}"/>
              </a:ext>
            </a:extLst>
          </p:cNvPr>
          <p:cNvSpPr txBox="1"/>
          <p:nvPr/>
        </p:nvSpPr>
        <p:spPr>
          <a:xfrm>
            <a:off x="4908263" y="844773"/>
            <a:ext cx="3657601" cy="2612249"/>
          </a:xfrm>
          <a:prstGeom prst="rect">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anchor="t" anchorCtr="0">
            <a:noAutofit/>
          </a:bodyPr>
          <a:lstStyle/>
          <a:p>
            <a:r>
              <a:rPr lang="en-US" sz="800" dirty="0">
                <a:solidFill>
                  <a:srgbClr val="B3CCFF"/>
                </a:solidFill>
                <a:latin typeface="Monaco, Menlo,  Ubuntu Mono"/>
              </a:rPr>
              <a:t>with</a:t>
            </a:r>
            <a:r>
              <a:rPr lang="en-US" sz="800" dirty="0">
                <a:solidFill>
                  <a:srgbClr val="FFFFFF"/>
                </a:solidFill>
                <a:latin typeface="Monaco, Menlo,  Ubuntu Mono"/>
              </a:rPr>
              <a:t> browse </a:t>
            </a:r>
            <a:r>
              <a:rPr lang="en-US" sz="800" dirty="0">
                <a:solidFill>
                  <a:srgbClr val="B3CCFF"/>
                </a:solidFill>
                <a:latin typeface="Monaco, Menlo,  Ubuntu Mono"/>
              </a:rPr>
              <a:t>as</a:t>
            </a:r>
            <a:endParaRPr lang="en-US" sz="800" dirty="0">
              <a:solidFill>
                <a:srgbClr val="FFFFFF"/>
              </a:solidFill>
              <a:latin typeface="Monaco, Menlo,  Ubuntu Mono"/>
            </a:endParaRPr>
          </a:p>
          <a:p>
            <a:r>
              <a:rPr lang="en-US" sz="800" dirty="0">
                <a:solidFill>
                  <a:srgbClr val="E85D7F"/>
                </a:solidFill>
                <a:latin typeface="Monaco, Menlo,  Ubuntu Mono"/>
              </a:rPr>
              <a:t>(</a:t>
            </a:r>
            <a:r>
              <a:rPr lang="en-US" sz="800" dirty="0">
                <a:solidFill>
                  <a:srgbClr val="B3CCFF"/>
                </a:solidFill>
                <a:latin typeface="Monaco, Menlo,  Ubuntu Mono"/>
              </a:rPr>
              <a:t>SELECT</a:t>
            </a:r>
            <a:r>
              <a:rPr lang="en-US" sz="800" dirty="0">
                <a:solidFill>
                  <a:srgbClr val="FFFFFF"/>
                </a:solidFill>
                <a:latin typeface="Monaco, Menlo,  Ubuntu Mono"/>
              </a:rPr>
              <a:t> </a:t>
            </a:r>
            <a:r>
              <a:rPr lang="en-US" sz="800" dirty="0">
                <a:solidFill>
                  <a:srgbClr val="B3CCFF"/>
                </a:solidFill>
                <a:latin typeface="Monaco, Menlo,  Ubuntu Mono"/>
              </a:rPr>
              <a:t>DISTINCT</a:t>
            </a:r>
            <a:r>
              <a:rPr lang="en-US" sz="800" dirty="0">
                <a:solidFill>
                  <a:srgbClr val="FFFFFF"/>
                </a:solidFill>
                <a:latin typeface="Monaco, Menlo,  Ubuntu Mono"/>
              </a:rPr>
              <a:t> </a:t>
            </a:r>
            <a:r>
              <a:rPr lang="en-US" sz="800" dirty="0" err="1">
                <a:solidFill>
                  <a:srgbClr val="FFFFFF"/>
                </a:solidFill>
                <a:latin typeface="Monaco, Menlo,  Ubuntu Mono"/>
              </a:rPr>
              <a:t>q.user_id</a:t>
            </a:r>
            <a:r>
              <a:rPr lang="en-US" sz="800" dirty="0">
                <a:solidFill>
                  <a:srgbClr val="FFFFFF"/>
                </a:solidFill>
                <a:latin typeface="Monaco, Menlo,  Ubuntu Mono"/>
              </a:rPr>
              <a:t>,</a:t>
            </a:r>
          </a:p>
          <a:p>
            <a:r>
              <a:rPr lang="en-US" sz="800" dirty="0">
                <a:solidFill>
                  <a:srgbClr val="FFFFFF"/>
                </a:solidFill>
                <a:latin typeface="Monaco, Menlo,  Ubuntu Mono"/>
              </a:rPr>
              <a:t>  h.user_id </a:t>
            </a:r>
            <a:r>
              <a:rPr lang="en-US" sz="800" dirty="0">
                <a:solidFill>
                  <a:srgbClr val="B3CCFF"/>
                </a:solidFill>
                <a:latin typeface="Monaco, Menlo,  Ubuntu Mono"/>
              </a:rPr>
              <a:t>IS</a:t>
            </a:r>
            <a:r>
              <a:rPr lang="en-US" sz="800" dirty="0">
                <a:solidFill>
                  <a:srgbClr val="FFFFFF"/>
                </a:solidFill>
                <a:latin typeface="Monaco, Menlo,  Ubuntu Mono"/>
              </a:rPr>
              <a:t> </a:t>
            </a:r>
            <a:r>
              <a:rPr lang="en-US" sz="800" dirty="0">
                <a:solidFill>
                  <a:srgbClr val="B3CCFF"/>
                </a:solidFill>
                <a:latin typeface="Monaco, Menlo,  Ubuntu Mono"/>
              </a:rPr>
              <a:t>NOT</a:t>
            </a:r>
            <a:r>
              <a:rPr lang="en-US" sz="800" dirty="0">
                <a:solidFill>
                  <a:srgbClr val="FFFFFF"/>
                </a:solidFill>
                <a:latin typeface="Monaco, Menlo,  Ubuntu Mono"/>
              </a:rPr>
              <a:t> </a:t>
            </a:r>
            <a:r>
              <a:rPr lang="en-US" sz="800" dirty="0">
                <a:solidFill>
                  <a:srgbClr val="CC7BC2"/>
                </a:solidFill>
                <a:latin typeface="Monaco, Menlo,  Ubuntu Mono"/>
              </a:rPr>
              <a:t>NULL</a:t>
            </a:r>
            <a:r>
              <a:rPr lang="en-US" sz="800" dirty="0">
                <a:solidFill>
                  <a:srgbClr val="FFFFFF"/>
                </a:solidFill>
                <a:latin typeface="Monaco, Menlo,  Ubuntu Mono"/>
              </a:rPr>
              <a:t> </a:t>
            </a:r>
            <a:r>
              <a:rPr lang="en-US" sz="800" dirty="0">
                <a:solidFill>
                  <a:srgbClr val="B3CCFF"/>
                </a:solidFill>
                <a:latin typeface="Monaco, Menlo,  Ubuntu Mono"/>
              </a:rPr>
              <a:t>as</a:t>
            </a:r>
            <a:r>
              <a:rPr lang="en-US" sz="800" dirty="0">
                <a:solidFill>
                  <a:srgbClr val="FFFFFF"/>
                </a:solidFill>
                <a:latin typeface="Monaco, Menlo,  Ubuntu Mono"/>
              </a:rPr>
              <a:t> </a:t>
            </a:r>
            <a:r>
              <a:rPr lang="en-US" sz="800" dirty="0">
                <a:solidFill>
                  <a:srgbClr val="FFE083"/>
                </a:solidFill>
                <a:latin typeface="Monaco, Menlo,  Ubuntu Mono"/>
              </a:rPr>
              <a:t>'</a:t>
            </a:r>
            <a:r>
              <a:rPr lang="en-US" sz="800" dirty="0" err="1">
                <a:solidFill>
                  <a:srgbClr val="FFE083"/>
                </a:solidFill>
                <a:latin typeface="Monaco, Menlo,  Ubuntu Mono"/>
              </a:rPr>
              <a:t>is_home_try_on</a:t>
            </a:r>
            <a:r>
              <a:rPr lang="en-US" sz="800" dirty="0">
                <a:solidFill>
                  <a:srgbClr val="FFE083"/>
                </a:solidFill>
                <a:latin typeface="Monaco, Menlo,  Ubuntu Mono"/>
              </a:rPr>
              <a:t>'</a:t>
            </a:r>
            <a:r>
              <a:rPr lang="en-US" sz="800" dirty="0">
                <a:solidFill>
                  <a:srgbClr val="FFFFFF"/>
                </a:solidFill>
                <a:latin typeface="Monaco, Menlo,  Ubuntu Mono"/>
              </a:rPr>
              <a:t>,</a:t>
            </a:r>
          </a:p>
          <a:p>
            <a:r>
              <a:rPr lang="en-US" sz="800" dirty="0">
                <a:solidFill>
                  <a:srgbClr val="FFFFFF"/>
                </a:solidFill>
                <a:latin typeface="Monaco, Menlo,  Ubuntu Mono"/>
              </a:rPr>
              <a:t>  </a:t>
            </a:r>
            <a:r>
              <a:rPr lang="en-US" sz="800" dirty="0" err="1">
                <a:solidFill>
                  <a:srgbClr val="FFFFFF"/>
                </a:solidFill>
                <a:latin typeface="Monaco, Menlo,  Ubuntu Mono"/>
              </a:rPr>
              <a:t>h.number_of_pairs</a:t>
            </a:r>
            <a:r>
              <a:rPr lang="en-US" sz="800" dirty="0">
                <a:solidFill>
                  <a:srgbClr val="FFFFFF"/>
                </a:solidFill>
                <a:latin typeface="Monaco, Menlo,  Ubuntu Mono"/>
              </a:rPr>
              <a:t>, </a:t>
            </a:r>
          </a:p>
          <a:p>
            <a:r>
              <a:rPr lang="en-US" sz="800" dirty="0">
                <a:solidFill>
                  <a:srgbClr val="FFFFFF"/>
                </a:solidFill>
                <a:latin typeface="Monaco, Menlo,  Ubuntu Mono"/>
              </a:rPr>
              <a:t>  </a:t>
            </a:r>
            <a:r>
              <a:rPr lang="en-US" sz="800" dirty="0" err="1">
                <a:solidFill>
                  <a:srgbClr val="FFFFFF"/>
                </a:solidFill>
                <a:latin typeface="Monaco, Menlo,  Ubuntu Mono"/>
              </a:rPr>
              <a:t>p.user_id</a:t>
            </a:r>
            <a:r>
              <a:rPr lang="en-US" sz="800" dirty="0">
                <a:solidFill>
                  <a:srgbClr val="FFFFFF"/>
                </a:solidFill>
                <a:latin typeface="Monaco, Menlo,  Ubuntu Mono"/>
              </a:rPr>
              <a:t> </a:t>
            </a:r>
            <a:r>
              <a:rPr lang="en-US" sz="800" dirty="0">
                <a:solidFill>
                  <a:srgbClr val="B3CCFF"/>
                </a:solidFill>
                <a:latin typeface="Monaco, Menlo,  Ubuntu Mono"/>
              </a:rPr>
              <a:t>IS</a:t>
            </a:r>
            <a:r>
              <a:rPr lang="en-US" sz="800" dirty="0">
                <a:solidFill>
                  <a:srgbClr val="FFFFFF"/>
                </a:solidFill>
                <a:latin typeface="Monaco, Menlo,  Ubuntu Mono"/>
              </a:rPr>
              <a:t> </a:t>
            </a:r>
            <a:r>
              <a:rPr lang="en-US" sz="800" dirty="0">
                <a:solidFill>
                  <a:srgbClr val="B3CCFF"/>
                </a:solidFill>
                <a:latin typeface="Monaco, Menlo,  Ubuntu Mono"/>
              </a:rPr>
              <a:t>NOT</a:t>
            </a:r>
            <a:r>
              <a:rPr lang="en-US" sz="800" dirty="0">
                <a:solidFill>
                  <a:srgbClr val="FFFFFF"/>
                </a:solidFill>
                <a:latin typeface="Monaco, Menlo,  Ubuntu Mono"/>
              </a:rPr>
              <a:t> </a:t>
            </a:r>
            <a:r>
              <a:rPr lang="en-US" sz="800" dirty="0">
                <a:solidFill>
                  <a:srgbClr val="CC7BC2"/>
                </a:solidFill>
                <a:latin typeface="Monaco, Menlo,  Ubuntu Mono"/>
              </a:rPr>
              <a:t>NULL</a:t>
            </a:r>
            <a:r>
              <a:rPr lang="en-US" sz="800" dirty="0">
                <a:solidFill>
                  <a:srgbClr val="FFFFFF"/>
                </a:solidFill>
                <a:latin typeface="Monaco, Menlo,  Ubuntu Mono"/>
              </a:rPr>
              <a:t> </a:t>
            </a:r>
            <a:r>
              <a:rPr lang="en-US" sz="800" dirty="0">
                <a:solidFill>
                  <a:srgbClr val="B3CCFF"/>
                </a:solidFill>
                <a:latin typeface="Monaco, Menlo,  Ubuntu Mono"/>
              </a:rPr>
              <a:t>as</a:t>
            </a:r>
            <a:r>
              <a:rPr lang="en-US" sz="800" dirty="0">
                <a:solidFill>
                  <a:srgbClr val="FFFFFF"/>
                </a:solidFill>
                <a:latin typeface="Monaco, Menlo,  Ubuntu Mono"/>
              </a:rPr>
              <a:t>  </a:t>
            </a:r>
            <a:r>
              <a:rPr lang="en-US" sz="800" dirty="0">
                <a:solidFill>
                  <a:srgbClr val="FFE083"/>
                </a:solidFill>
                <a:latin typeface="Monaco, Menlo,  Ubuntu Mono"/>
              </a:rPr>
              <a:t>'</a:t>
            </a:r>
            <a:r>
              <a:rPr lang="en-US" sz="800" dirty="0" err="1">
                <a:solidFill>
                  <a:srgbClr val="FFE083"/>
                </a:solidFill>
                <a:latin typeface="Monaco, Menlo,  Ubuntu Mono"/>
              </a:rPr>
              <a:t>is_purchase</a:t>
            </a:r>
            <a:r>
              <a:rPr lang="en-US" sz="800" dirty="0">
                <a:solidFill>
                  <a:srgbClr val="FFE083"/>
                </a:solidFill>
                <a:latin typeface="Monaco, Menlo,  Ubuntu Mono"/>
              </a:rPr>
              <a:t>'</a:t>
            </a:r>
            <a:r>
              <a:rPr lang="en-US" sz="800" dirty="0">
                <a:solidFill>
                  <a:srgbClr val="FFFFFF"/>
                </a:solidFill>
                <a:latin typeface="Monaco, Menlo,  Ubuntu Mono"/>
              </a:rPr>
              <a:t> </a:t>
            </a:r>
          </a:p>
          <a:p>
            <a:r>
              <a:rPr lang="en-US" sz="800" dirty="0">
                <a:solidFill>
                  <a:srgbClr val="B3CCFF"/>
                </a:solidFill>
                <a:latin typeface="Monaco, Menlo,  Ubuntu Mono"/>
              </a:rPr>
              <a:t>FROM</a:t>
            </a:r>
            <a:r>
              <a:rPr lang="en-US" sz="800" dirty="0">
                <a:solidFill>
                  <a:srgbClr val="FFFFFF"/>
                </a:solidFill>
                <a:latin typeface="Monaco, Menlo,  Ubuntu Mono"/>
              </a:rPr>
              <a:t> quiz q</a:t>
            </a:r>
          </a:p>
          <a:p>
            <a:r>
              <a:rPr lang="en-US" sz="800" dirty="0">
                <a:solidFill>
                  <a:srgbClr val="B3CCFF"/>
                </a:solidFill>
                <a:latin typeface="Monaco, Menlo,  Ubuntu Mono"/>
              </a:rPr>
              <a:t>LEFT</a:t>
            </a:r>
            <a:r>
              <a:rPr lang="en-US" sz="800" dirty="0">
                <a:solidFill>
                  <a:srgbClr val="FFFFFF"/>
                </a:solidFill>
                <a:latin typeface="Monaco, Menlo,  Ubuntu Mono"/>
              </a:rPr>
              <a:t> </a:t>
            </a:r>
            <a:r>
              <a:rPr lang="en-US" sz="800" dirty="0">
                <a:solidFill>
                  <a:srgbClr val="B3CCFF"/>
                </a:solidFill>
                <a:latin typeface="Monaco, Menlo,  Ubuntu Mono"/>
              </a:rPr>
              <a:t>JOIN</a:t>
            </a:r>
            <a:r>
              <a:rPr lang="en-US" sz="800" dirty="0">
                <a:solidFill>
                  <a:srgbClr val="FFFFFF"/>
                </a:solidFill>
                <a:latin typeface="Monaco, Menlo,  Ubuntu Mono"/>
              </a:rPr>
              <a:t> </a:t>
            </a:r>
            <a:r>
              <a:rPr lang="en-US" sz="800" dirty="0" err="1">
                <a:solidFill>
                  <a:srgbClr val="FFFFFF"/>
                </a:solidFill>
                <a:latin typeface="Monaco, Menlo,  Ubuntu Mono"/>
              </a:rPr>
              <a:t>home_try_on</a:t>
            </a:r>
            <a:r>
              <a:rPr lang="en-US" sz="800" dirty="0">
                <a:solidFill>
                  <a:srgbClr val="FFFFFF"/>
                </a:solidFill>
                <a:latin typeface="Monaco, Menlo,  Ubuntu Mono"/>
              </a:rPr>
              <a:t> h</a:t>
            </a:r>
          </a:p>
          <a:p>
            <a:r>
              <a:rPr lang="en-US" sz="800" dirty="0">
                <a:solidFill>
                  <a:srgbClr val="FFFFFF"/>
                </a:solidFill>
                <a:latin typeface="Monaco, Menlo,  Ubuntu Mono"/>
              </a:rPr>
              <a:t>  </a:t>
            </a:r>
            <a:r>
              <a:rPr lang="en-US" sz="800" dirty="0">
                <a:solidFill>
                  <a:srgbClr val="B3CCFF"/>
                </a:solidFill>
                <a:latin typeface="Monaco, Menlo,  Ubuntu Mono"/>
              </a:rPr>
              <a:t>ON</a:t>
            </a:r>
            <a:r>
              <a:rPr lang="en-US" sz="800" dirty="0">
                <a:solidFill>
                  <a:srgbClr val="FFFFFF"/>
                </a:solidFill>
                <a:latin typeface="Monaco, Menlo,  Ubuntu Mono"/>
              </a:rPr>
              <a:t> </a:t>
            </a:r>
            <a:r>
              <a:rPr lang="en-US" sz="800" dirty="0" err="1">
                <a:solidFill>
                  <a:srgbClr val="FFFFFF"/>
                </a:solidFill>
                <a:latin typeface="Monaco, Menlo,  Ubuntu Mono"/>
              </a:rPr>
              <a:t>q.user_id</a:t>
            </a:r>
            <a:r>
              <a:rPr lang="en-US" sz="800" dirty="0">
                <a:solidFill>
                  <a:srgbClr val="FFFFFF"/>
                </a:solidFill>
                <a:latin typeface="Monaco, Menlo,  Ubuntu Mono"/>
              </a:rPr>
              <a:t> = h.user_id</a:t>
            </a:r>
          </a:p>
          <a:p>
            <a:r>
              <a:rPr lang="en-US" sz="800" dirty="0">
                <a:solidFill>
                  <a:srgbClr val="B3CCFF"/>
                </a:solidFill>
                <a:latin typeface="Monaco, Menlo,  Ubuntu Mono"/>
              </a:rPr>
              <a:t>LEFT</a:t>
            </a:r>
            <a:r>
              <a:rPr lang="en-US" sz="800" dirty="0">
                <a:solidFill>
                  <a:srgbClr val="FFFFFF"/>
                </a:solidFill>
                <a:latin typeface="Monaco, Menlo,  Ubuntu Mono"/>
              </a:rPr>
              <a:t> </a:t>
            </a:r>
            <a:r>
              <a:rPr lang="en-US" sz="800" dirty="0">
                <a:solidFill>
                  <a:srgbClr val="B3CCFF"/>
                </a:solidFill>
                <a:latin typeface="Monaco, Menlo,  Ubuntu Mono"/>
              </a:rPr>
              <a:t>JOIN</a:t>
            </a:r>
            <a:r>
              <a:rPr lang="en-US" sz="800" dirty="0">
                <a:solidFill>
                  <a:srgbClr val="FFFFFF"/>
                </a:solidFill>
                <a:latin typeface="Monaco, Menlo,  Ubuntu Mono"/>
              </a:rPr>
              <a:t> purchase p</a:t>
            </a:r>
          </a:p>
          <a:p>
            <a:r>
              <a:rPr lang="en-US" sz="800" dirty="0">
                <a:solidFill>
                  <a:srgbClr val="FFFFFF"/>
                </a:solidFill>
                <a:latin typeface="Monaco, Menlo,  Ubuntu Mono"/>
              </a:rPr>
              <a:t>  </a:t>
            </a:r>
            <a:r>
              <a:rPr lang="en-US" sz="800" dirty="0">
                <a:solidFill>
                  <a:srgbClr val="B3CCFF"/>
                </a:solidFill>
                <a:latin typeface="Monaco, Menlo,  Ubuntu Mono"/>
              </a:rPr>
              <a:t>ON</a:t>
            </a:r>
            <a:r>
              <a:rPr lang="en-US" sz="800" dirty="0">
                <a:solidFill>
                  <a:srgbClr val="FFFFFF"/>
                </a:solidFill>
                <a:latin typeface="Monaco, Menlo,  Ubuntu Mono"/>
              </a:rPr>
              <a:t> </a:t>
            </a:r>
            <a:r>
              <a:rPr lang="en-US" sz="800" dirty="0" err="1">
                <a:solidFill>
                  <a:srgbClr val="FFFFFF"/>
                </a:solidFill>
                <a:latin typeface="Monaco, Menlo,  Ubuntu Mono"/>
              </a:rPr>
              <a:t>q.user_id</a:t>
            </a:r>
            <a:r>
              <a:rPr lang="en-US" sz="800" dirty="0">
                <a:solidFill>
                  <a:srgbClr val="FFFFFF"/>
                </a:solidFill>
                <a:latin typeface="Monaco, Menlo,  Ubuntu Mono"/>
              </a:rPr>
              <a:t> = </a:t>
            </a:r>
            <a:r>
              <a:rPr lang="en-US" sz="800" dirty="0" err="1">
                <a:solidFill>
                  <a:srgbClr val="FFFFFF"/>
                </a:solidFill>
                <a:latin typeface="Monaco, Menlo,  Ubuntu Mono"/>
              </a:rPr>
              <a:t>p.user_id</a:t>
            </a:r>
            <a:r>
              <a:rPr lang="en-US" sz="800" dirty="0">
                <a:solidFill>
                  <a:srgbClr val="E85D7F"/>
                </a:solidFill>
                <a:latin typeface="Monaco, Menlo,  Ubuntu Mono"/>
              </a:rPr>
              <a:t>)</a:t>
            </a:r>
            <a:endParaRPr lang="en-US" sz="800" dirty="0">
              <a:solidFill>
                <a:srgbClr val="FFFFFF"/>
              </a:solidFill>
              <a:latin typeface="Monaco, Menlo,  Ubuntu Mono"/>
            </a:endParaRPr>
          </a:p>
          <a:p>
            <a:br>
              <a:rPr lang="en-US" sz="800" dirty="0">
                <a:solidFill>
                  <a:srgbClr val="FFFFFF"/>
                </a:solidFill>
                <a:latin typeface="Monaco, Menlo,  Ubuntu Mono"/>
              </a:rPr>
            </a:br>
            <a:r>
              <a:rPr lang="en-US" sz="800" dirty="0">
                <a:solidFill>
                  <a:srgbClr val="939598"/>
                </a:solidFill>
                <a:latin typeface="Monaco, Menlo,  Ubuntu Mono"/>
              </a:rPr>
              <a:t>-- as </a:t>
            </a:r>
            <a:r>
              <a:rPr lang="en-US" sz="800" dirty="0" err="1">
                <a:solidFill>
                  <a:srgbClr val="939598"/>
                </a:solidFill>
                <a:latin typeface="Monaco, Menlo,  Ubuntu Mono"/>
              </a:rPr>
              <a:t>conversion_rate</a:t>
            </a:r>
            <a:r>
              <a:rPr lang="en-US" sz="800" dirty="0">
                <a:solidFill>
                  <a:srgbClr val="939598"/>
                </a:solidFill>
                <a:latin typeface="Monaco, Menlo,  Ubuntu Mono"/>
              </a:rPr>
              <a:t> </a:t>
            </a:r>
            <a:endParaRPr lang="en-US" sz="800" dirty="0">
              <a:solidFill>
                <a:srgbClr val="FFFFFF"/>
              </a:solidFill>
              <a:latin typeface="Monaco, Menlo,  Ubuntu Mono"/>
            </a:endParaRPr>
          </a:p>
          <a:p>
            <a:r>
              <a:rPr lang="en-US" sz="800" dirty="0">
                <a:solidFill>
                  <a:srgbClr val="B3CCFF"/>
                </a:solidFill>
                <a:latin typeface="Monaco, Menlo,  Ubuntu Mono"/>
              </a:rPr>
              <a:t>SELECT</a:t>
            </a:r>
            <a:r>
              <a:rPr lang="en-US" sz="800" dirty="0">
                <a:solidFill>
                  <a:srgbClr val="FFFFFF"/>
                </a:solidFill>
                <a:latin typeface="Monaco, Menlo,  Ubuntu Mono"/>
              </a:rPr>
              <a:t> </a:t>
            </a:r>
          </a:p>
          <a:p>
            <a:r>
              <a:rPr lang="en-US" sz="800" dirty="0">
                <a:solidFill>
                  <a:srgbClr val="FFFFFF"/>
                </a:solidFill>
                <a:latin typeface="Monaco, Menlo,  Ubuntu Mono"/>
              </a:rPr>
              <a:t>  </a:t>
            </a:r>
            <a:r>
              <a:rPr lang="en-US" sz="800" dirty="0" err="1">
                <a:solidFill>
                  <a:srgbClr val="FFFFFF"/>
                </a:solidFill>
                <a:latin typeface="Monaco, Menlo,  Ubuntu Mono"/>
              </a:rPr>
              <a:t>number_of_pairs</a:t>
            </a:r>
            <a:r>
              <a:rPr lang="en-US" sz="800" dirty="0">
                <a:solidFill>
                  <a:srgbClr val="FFFFFF"/>
                </a:solidFill>
                <a:latin typeface="Monaco, Menlo,  Ubuntu Mono"/>
              </a:rPr>
              <a:t>,</a:t>
            </a:r>
          </a:p>
          <a:p>
            <a:r>
              <a:rPr lang="en-US" sz="800" dirty="0">
                <a:solidFill>
                  <a:srgbClr val="FFFFFF"/>
                </a:solidFill>
                <a:latin typeface="Monaco, Menlo,  Ubuntu Mono"/>
              </a:rPr>
              <a:t>  </a:t>
            </a:r>
            <a:r>
              <a:rPr lang="en-US" sz="800" dirty="0">
                <a:solidFill>
                  <a:srgbClr val="B3CCFF"/>
                </a:solidFill>
                <a:latin typeface="Monaco, Menlo,  Ubuntu Mono"/>
              </a:rPr>
              <a:t>SUM</a:t>
            </a:r>
            <a:r>
              <a:rPr lang="en-US" sz="800" dirty="0">
                <a:solidFill>
                  <a:srgbClr val="E85D7F"/>
                </a:solidFill>
                <a:latin typeface="Monaco, Menlo,  Ubuntu Mono"/>
              </a:rPr>
              <a:t>(</a:t>
            </a:r>
            <a:r>
              <a:rPr lang="en-US" sz="800" dirty="0" err="1">
                <a:solidFill>
                  <a:srgbClr val="FFFFFF"/>
                </a:solidFill>
                <a:latin typeface="Monaco, Menlo,  Ubuntu Mono"/>
              </a:rPr>
              <a:t>is_home_try_on</a:t>
            </a:r>
            <a:r>
              <a:rPr lang="en-US" sz="800" dirty="0">
                <a:solidFill>
                  <a:srgbClr val="E85D7F"/>
                </a:solidFill>
                <a:latin typeface="Monaco, Menlo,  Ubuntu Mono"/>
              </a:rPr>
              <a:t>)</a:t>
            </a:r>
            <a:r>
              <a:rPr lang="en-US" sz="800" dirty="0">
                <a:solidFill>
                  <a:srgbClr val="FFFFFF"/>
                </a:solidFill>
                <a:latin typeface="Monaco, Menlo,  Ubuntu Mono"/>
              </a:rPr>
              <a:t> </a:t>
            </a:r>
            <a:r>
              <a:rPr lang="en-US" sz="800" dirty="0">
                <a:solidFill>
                  <a:srgbClr val="B3CCFF"/>
                </a:solidFill>
                <a:latin typeface="Monaco, Menlo,  Ubuntu Mono"/>
              </a:rPr>
              <a:t>as</a:t>
            </a:r>
            <a:r>
              <a:rPr lang="en-US" sz="800" dirty="0">
                <a:solidFill>
                  <a:srgbClr val="FFFFFF"/>
                </a:solidFill>
                <a:latin typeface="Monaco, Menlo,  Ubuntu Mono"/>
              </a:rPr>
              <a:t> </a:t>
            </a:r>
            <a:r>
              <a:rPr lang="en-US" sz="800" dirty="0" err="1">
                <a:solidFill>
                  <a:srgbClr val="FFFFFF"/>
                </a:solidFill>
                <a:latin typeface="Monaco, Menlo,  Ubuntu Mono"/>
              </a:rPr>
              <a:t>try_on_users</a:t>
            </a:r>
            <a:r>
              <a:rPr lang="en-US" sz="800" dirty="0">
                <a:solidFill>
                  <a:srgbClr val="FFFFFF"/>
                </a:solidFill>
                <a:latin typeface="Monaco, Menlo,  Ubuntu Mono"/>
              </a:rPr>
              <a:t>,</a:t>
            </a:r>
          </a:p>
          <a:p>
            <a:r>
              <a:rPr lang="en-US" sz="800" dirty="0">
                <a:solidFill>
                  <a:srgbClr val="FFFFFF"/>
                </a:solidFill>
                <a:latin typeface="Monaco, Menlo,  Ubuntu Mono"/>
              </a:rPr>
              <a:t>  </a:t>
            </a:r>
            <a:r>
              <a:rPr lang="en-US" sz="800" dirty="0">
                <a:solidFill>
                  <a:srgbClr val="B3CCFF"/>
                </a:solidFill>
                <a:latin typeface="Monaco, Menlo,  Ubuntu Mono"/>
              </a:rPr>
              <a:t>SUM</a:t>
            </a:r>
            <a:r>
              <a:rPr lang="en-US" sz="800" dirty="0">
                <a:solidFill>
                  <a:srgbClr val="E85D7F"/>
                </a:solidFill>
                <a:latin typeface="Monaco, Menlo,  Ubuntu Mono"/>
              </a:rPr>
              <a:t>(</a:t>
            </a:r>
            <a:r>
              <a:rPr lang="en-US" sz="800" dirty="0" err="1">
                <a:solidFill>
                  <a:srgbClr val="FFFFFF"/>
                </a:solidFill>
                <a:latin typeface="Monaco, Menlo,  Ubuntu Mono"/>
              </a:rPr>
              <a:t>is_purchase</a:t>
            </a:r>
            <a:r>
              <a:rPr lang="en-US" sz="800" dirty="0">
                <a:solidFill>
                  <a:srgbClr val="E85D7F"/>
                </a:solidFill>
                <a:latin typeface="Monaco, Menlo,  Ubuntu Mono"/>
              </a:rPr>
              <a:t>)</a:t>
            </a:r>
            <a:r>
              <a:rPr lang="en-US" sz="800" dirty="0">
                <a:solidFill>
                  <a:srgbClr val="FFFFFF"/>
                </a:solidFill>
                <a:latin typeface="Monaco, Menlo,  Ubuntu Mono"/>
              </a:rPr>
              <a:t> </a:t>
            </a:r>
            <a:r>
              <a:rPr lang="en-US" sz="800" dirty="0">
                <a:solidFill>
                  <a:srgbClr val="B3CCFF"/>
                </a:solidFill>
                <a:latin typeface="Monaco, Menlo,  Ubuntu Mono"/>
              </a:rPr>
              <a:t>as</a:t>
            </a:r>
            <a:r>
              <a:rPr lang="en-US" sz="800" dirty="0">
                <a:solidFill>
                  <a:srgbClr val="FFFFFF"/>
                </a:solidFill>
                <a:latin typeface="Monaco, Menlo,  Ubuntu Mono"/>
              </a:rPr>
              <a:t> </a:t>
            </a:r>
            <a:r>
              <a:rPr lang="en-US" sz="800" dirty="0" err="1">
                <a:solidFill>
                  <a:srgbClr val="FFFFFF"/>
                </a:solidFill>
                <a:latin typeface="Monaco, Menlo,  Ubuntu Mono"/>
              </a:rPr>
              <a:t>purchase_users</a:t>
            </a:r>
            <a:endParaRPr lang="en-US" sz="800" dirty="0">
              <a:solidFill>
                <a:srgbClr val="FFFFFF"/>
              </a:solidFill>
              <a:latin typeface="Monaco, Menlo,  Ubuntu Mono"/>
            </a:endParaRPr>
          </a:p>
          <a:p>
            <a:r>
              <a:rPr lang="en-US" sz="800" dirty="0">
                <a:solidFill>
                  <a:srgbClr val="B3CCFF"/>
                </a:solidFill>
                <a:latin typeface="Monaco, Menlo,  Ubuntu Mono"/>
              </a:rPr>
              <a:t>FROM</a:t>
            </a:r>
            <a:r>
              <a:rPr lang="en-US" sz="800" dirty="0">
                <a:solidFill>
                  <a:srgbClr val="FFFFFF"/>
                </a:solidFill>
                <a:latin typeface="Monaco, Menlo,  Ubuntu Mono"/>
              </a:rPr>
              <a:t> browse</a:t>
            </a:r>
          </a:p>
          <a:p>
            <a:r>
              <a:rPr lang="en-US" sz="800" dirty="0">
                <a:solidFill>
                  <a:srgbClr val="B3CCFF"/>
                </a:solidFill>
                <a:latin typeface="Monaco, Menlo,  Ubuntu Mono"/>
              </a:rPr>
              <a:t>WHERE</a:t>
            </a:r>
            <a:r>
              <a:rPr lang="en-US" sz="800" dirty="0">
                <a:solidFill>
                  <a:srgbClr val="FFFFFF"/>
                </a:solidFill>
                <a:latin typeface="Monaco, Menlo,  Ubuntu Mono"/>
              </a:rPr>
              <a:t> </a:t>
            </a:r>
            <a:r>
              <a:rPr lang="en-US" sz="800" dirty="0" err="1">
                <a:solidFill>
                  <a:srgbClr val="FFFFFF"/>
                </a:solidFill>
                <a:latin typeface="Monaco, Menlo,  Ubuntu Mono"/>
              </a:rPr>
              <a:t>number_of_pairs</a:t>
            </a:r>
            <a:r>
              <a:rPr lang="en-US" sz="800" dirty="0">
                <a:solidFill>
                  <a:srgbClr val="FFFFFF"/>
                </a:solidFill>
                <a:latin typeface="Monaco, Menlo,  Ubuntu Mono"/>
              </a:rPr>
              <a:t> </a:t>
            </a:r>
            <a:r>
              <a:rPr lang="en-US" sz="800" dirty="0">
                <a:solidFill>
                  <a:srgbClr val="B3CCFF"/>
                </a:solidFill>
                <a:latin typeface="Monaco, Menlo,  Ubuntu Mono"/>
              </a:rPr>
              <a:t>IS</a:t>
            </a:r>
            <a:r>
              <a:rPr lang="en-US" sz="800" dirty="0">
                <a:solidFill>
                  <a:srgbClr val="FFFFFF"/>
                </a:solidFill>
                <a:latin typeface="Monaco, Menlo,  Ubuntu Mono"/>
              </a:rPr>
              <a:t> </a:t>
            </a:r>
            <a:r>
              <a:rPr lang="en-US" sz="800" dirty="0">
                <a:solidFill>
                  <a:srgbClr val="B3CCFF"/>
                </a:solidFill>
                <a:latin typeface="Monaco, Menlo,  Ubuntu Mono"/>
              </a:rPr>
              <a:t>NOT</a:t>
            </a:r>
            <a:r>
              <a:rPr lang="en-US" sz="800" dirty="0">
                <a:solidFill>
                  <a:srgbClr val="FFFFFF"/>
                </a:solidFill>
                <a:latin typeface="Monaco, Menlo,  Ubuntu Mono"/>
              </a:rPr>
              <a:t> </a:t>
            </a:r>
            <a:r>
              <a:rPr lang="en-US" sz="800" dirty="0">
                <a:solidFill>
                  <a:srgbClr val="CC7BC2"/>
                </a:solidFill>
                <a:latin typeface="Monaco, Menlo,  Ubuntu Mono"/>
              </a:rPr>
              <a:t>NULL</a:t>
            </a:r>
            <a:endParaRPr lang="en-US" sz="800" dirty="0">
              <a:solidFill>
                <a:srgbClr val="FFFFFF"/>
              </a:solidFill>
              <a:latin typeface="Monaco, Menlo,  Ubuntu Mono"/>
            </a:endParaRPr>
          </a:p>
          <a:p>
            <a:r>
              <a:rPr lang="en-US" sz="800" dirty="0">
                <a:solidFill>
                  <a:srgbClr val="B3CCFF"/>
                </a:solidFill>
                <a:latin typeface="Monaco, Menlo,  Ubuntu Mono"/>
              </a:rPr>
              <a:t>GROUP</a:t>
            </a:r>
            <a:r>
              <a:rPr lang="en-US" sz="800" dirty="0">
                <a:solidFill>
                  <a:srgbClr val="FFFFFF"/>
                </a:solidFill>
                <a:latin typeface="Monaco, Menlo,  Ubuntu Mono"/>
              </a:rPr>
              <a:t> </a:t>
            </a:r>
            <a:r>
              <a:rPr lang="en-US" sz="800" dirty="0">
                <a:solidFill>
                  <a:srgbClr val="B3CCFF"/>
                </a:solidFill>
                <a:latin typeface="Monaco, Menlo,  Ubuntu Mono"/>
              </a:rPr>
              <a:t>BY</a:t>
            </a:r>
            <a:r>
              <a:rPr lang="en-US" sz="800" dirty="0">
                <a:solidFill>
                  <a:srgbClr val="FFFFFF"/>
                </a:solidFill>
                <a:latin typeface="Monaco, Menlo,  Ubuntu Mono"/>
              </a:rPr>
              <a:t> </a:t>
            </a:r>
            <a:r>
              <a:rPr lang="en-US" sz="800" dirty="0">
                <a:solidFill>
                  <a:srgbClr val="FF8973"/>
                </a:solidFill>
                <a:latin typeface="Monaco, Menlo,  Ubuntu Mono"/>
              </a:rPr>
              <a:t>1</a:t>
            </a:r>
            <a:r>
              <a:rPr lang="en-US" sz="800" dirty="0">
                <a:solidFill>
                  <a:srgbClr val="FFFFFF"/>
                </a:solidFill>
                <a:latin typeface="Monaco, Menlo,  Ubuntu Mono"/>
              </a:rPr>
              <a:t>;</a:t>
            </a:r>
          </a:p>
          <a:p>
            <a:pPr>
              <a:buClr>
                <a:schemeClr val="dk1"/>
              </a:buClr>
              <a:buSzPts val="1100"/>
            </a:pPr>
            <a:endParaRPr lang="en-US" sz="800" dirty="0">
              <a:latin typeface="Courier New"/>
              <a:ea typeface="Courier New"/>
              <a:cs typeface="Courier New"/>
              <a:sym typeface="Courier New"/>
            </a:endParaRPr>
          </a:p>
        </p:txBody>
      </p:sp>
      <p:graphicFrame>
        <p:nvGraphicFramePr>
          <p:cNvPr id="9" name="Shape 317">
            <a:extLst>
              <a:ext uri="{FF2B5EF4-FFF2-40B4-BE49-F238E27FC236}">
                <a16:creationId xmlns:a16="http://schemas.microsoft.com/office/drawing/2014/main" id="{E6330836-6894-4BED-8D59-D0B7C9775F9A}"/>
              </a:ext>
            </a:extLst>
          </p:cNvPr>
          <p:cNvGraphicFramePr/>
          <p:nvPr>
            <p:extLst>
              <p:ext uri="{D42A27DB-BD31-4B8C-83A1-F6EECF244321}">
                <p14:modId xmlns:p14="http://schemas.microsoft.com/office/powerpoint/2010/main" val="3375375443"/>
              </p:ext>
            </p:extLst>
          </p:nvPr>
        </p:nvGraphicFramePr>
        <p:xfrm>
          <a:off x="213373" y="3457022"/>
          <a:ext cx="5839367" cy="977048"/>
        </p:xfrm>
        <a:graphic>
          <a:graphicData uri="http://schemas.openxmlformats.org/drawingml/2006/table">
            <a:tbl>
              <a:tblPr>
                <a:noFill/>
                <a:tableStyleId>{8628B589-4659-4227-9C68-565DD4A46BFE}</a:tableStyleId>
              </a:tblPr>
              <a:tblGrid>
                <a:gridCol w="1276192">
                  <a:extLst>
                    <a:ext uri="{9D8B030D-6E8A-4147-A177-3AD203B41FA5}">
                      <a16:colId xmlns:a16="http://schemas.microsoft.com/office/drawing/2014/main" val="20000"/>
                    </a:ext>
                  </a:extLst>
                </a:gridCol>
                <a:gridCol w="1502404">
                  <a:extLst>
                    <a:ext uri="{9D8B030D-6E8A-4147-A177-3AD203B41FA5}">
                      <a16:colId xmlns:a16="http://schemas.microsoft.com/office/drawing/2014/main" val="20001"/>
                    </a:ext>
                  </a:extLst>
                </a:gridCol>
                <a:gridCol w="1757013">
                  <a:extLst>
                    <a:ext uri="{9D8B030D-6E8A-4147-A177-3AD203B41FA5}">
                      <a16:colId xmlns:a16="http://schemas.microsoft.com/office/drawing/2014/main" val="20002"/>
                    </a:ext>
                  </a:extLst>
                </a:gridCol>
                <a:gridCol w="1303758">
                  <a:extLst>
                    <a:ext uri="{9D8B030D-6E8A-4147-A177-3AD203B41FA5}">
                      <a16:colId xmlns:a16="http://schemas.microsoft.com/office/drawing/2014/main" val="20003"/>
                    </a:ext>
                  </a:extLst>
                </a:gridCol>
              </a:tblGrid>
              <a:tr h="367508">
                <a:tc>
                  <a:txBody>
                    <a:bodyPr/>
                    <a:lstStyle/>
                    <a:p>
                      <a:pPr marL="0" lvl="0" indent="0" rtl="0">
                        <a:spcBef>
                          <a:spcPts val="0"/>
                        </a:spcBef>
                        <a:spcAft>
                          <a:spcPts val="0"/>
                        </a:spcAft>
                        <a:buNone/>
                      </a:pPr>
                      <a:r>
                        <a:rPr lang="en-US" sz="1000" b="1" dirty="0">
                          <a:solidFill>
                            <a:srgbClr val="FFFFFF"/>
                          </a:solidFill>
                        </a:rPr>
                        <a:t>N</a:t>
                      </a:r>
                      <a:r>
                        <a:rPr lang="en" sz="1000" b="1" dirty="0">
                          <a:solidFill>
                            <a:srgbClr val="FFFFFF"/>
                          </a:solidFill>
                        </a:rPr>
                        <a:t>umber_of_pairs</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User_receive_glasses</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U</a:t>
                      </a:r>
                      <a:r>
                        <a:rPr lang="en" sz="1000" b="1" dirty="0">
                          <a:solidFill>
                            <a:srgbClr val="FFFFFF"/>
                          </a:solidFill>
                        </a:rPr>
                        <a:t>sers_purchase_</a:t>
                      </a:r>
                      <a:r>
                        <a:rPr lang="en-US" sz="1000" b="1" dirty="0">
                          <a:solidFill>
                            <a:srgbClr val="FFFFFF"/>
                          </a:solidFill>
                        </a:rPr>
                        <a:t>glasses</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a:solidFill>
                            <a:srgbClr val="FFFFFF"/>
                          </a:solidFill>
                        </a:rPr>
                        <a:t>Percentage(%)</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295821">
                <a:tc>
                  <a:txBody>
                    <a:bodyPr/>
                    <a:lstStyle/>
                    <a:p>
                      <a:pPr marL="0" lvl="0" indent="0" algn="ctr" rtl="0">
                        <a:spcBef>
                          <a:spcPts val="0"/>
                        </a:spcBef>
                        <a:spcAft>
                          <a:spcPts val="0"/>
                        </a:spcAft>
                        <a:buNone/>
                      </a:pPr>
                      <a:r>
                        <a:rPr lang="en-US" sz="800" dirty="0"/>
                        <a:t>5 pairs </a:t>
                      </a:r>
                      <a:endParaRPr sz="800" dirty="0"/>
                    </a:p>
                  </a:txBody>
                  <a:tcPr marL="91425" marR="91425" marT="91425" marB="91425"/>
                </a:tc>
                <a:tc>
                  <a:txBody>
                    <a:bodyPr/>
                    <a:lstStyle/>
                    <a:p>
                      <a:pPr marL="0" lvl="0" indent="0" algn="ctr" rtl="0">
                        <a:spcBef>
                          <a:spcPts val="0"/>
                        </a:spcBef>
                        <a:spcAft>
                          <a:spcPts val="0"/>
                        </a:spcAft>
                        <a:buNone/>
                      </a:pPr>
                      <a:r>
                        <a:rPr lang="en-US" sz="800" dirty="0"/>
                        <a:t>371</a:t>
                      </a:r>
                      <a:endParaRPr sz="800" dirty="0"/>
                    </a:p>
                  </a:txBody>
                  <a:tcPr marL="91425" marR="91425" marT="91425" marB="91425"/>
                </a:tc>
                <a:tc>
                  <a:txBody>
                    <a:bodyPr/>
                    <a:lstStyle/>
                    <a:p>
                      <a:pPr marL="0" lvl="0" indent="0" algn="ctr" rtl="0">
                        <a:spcBef>
                          <a:spcPts val="0"/>
                        </a:spcBef>
                        <a:spcAft>
                          <a:spcPts val="0"/>
                        </a:spcAft>
                        <a:buNone/>
                      </a:pPr>
                      <a:r>
                        <a:rPr lang="en-US" sz="800" dirty="0"/>
                        <a:t>294</a:t>
                      </a:r>
                      <a:endParaRPr sz="800" dirty="0"/>
                    </a:p>
                  </a:txBody>
                  <a:tcPr marL="91425" marR="91425" marT="91425" marB="91425"/>
                </a:tc>
                <a:tc>
                  <a:txBody>
                    <a:bodyPr/>
                    <a:lstStyle/>
                    <a:p>
                      <a:pPr marL="0" lvl="0" indent="0" algn="ctr" rtl="0">
                        <a:spcBef>
                          <a:spcPts val="0"/>
                        </a:spcBef>
                        <a:spcAft>
                          <a:spcPts val="0"/>
                        </a:spcAft>
                        <a:buNone/>
                      </a:pPr>
                      <a:r>
                        <a:rPr lang="en-US" sz="800" dirty="0"/>
                        <a:t>80</a:t>
                      </a:r>
                      <a:endParaRPr sz="800" dirty="0"/>
                    </a:p>
                  </a:txBody>
                  <a:tcPr marL="91425" marR="91425" marT="91425" marB="91425"/>
                </a:tc>
                <a:extLst>
                  <a:ext uri="{0D108BD9-81ED-4DB2-BD59-A6C34878D82A}">
                    <a16:rowId xmlns:a16="http://schemas.microsoft.com/office/drawing/2014/main" val="10001"/>
                  </a:ext>
                </a:extLst>
              </a:tr>
              <a:tr h="295821">
                <a:tc>
                  <a:txBody>
                    <a:bodyPr/>
                    <a:lstStyle/>
                    <a:p>
                      <a:pPr marL="0" lvl="0" indent="0" algn="ctr" rtl="0">
                        <a:spcBef>
                          <a:spcPts val="0"/>
                        </a:spcBef>
                        <a:spcAft>
                          <a:spcPts val="0"/>
                        </a:spcAft>
                        <a:buNone/>
                      </a:pPr>
                      <a:r>
                        <a:rPr lang="en-US" sz="800" dirty="0"/>
                        <a:t>3 pairs</a:t>
                      </a:r>
                      <a:endParaRPr sz="800" dirty="0"/>
                    </a:p>
                  </a:txBody>
                  <a:tcPr marL="91425" marR="91425" marT="91425" marB="91425"/>
                </a:tc>
                <a:tc>
                  <a:txBody>
                    <a:bodyPr/>
                    <a:lstStyle/>
                    <a:p>
                      <a:pPr marL="0" lvl="0" indent="0" algn="ctr" rtl="0">
                        <a:spcBef>
                          <a:spcPts val="0"/>
                        </a:spcBef>
                        <a:spcAft>
                          <a:spcPts val="0"/>
                        </a:spcAft>
                        <a:buNone/>
                      </a:pPr>
                      <a:r>
                        <a:rPr lang="en-US" sz="800" dirty="0"/>
                        <a:t>379</a:t>
                      </a:r>
                      <a:endParaRPr sz="800" dirty="0"/>
                    </a:p>
                  </a:txBody>
                  <a:tcPr marL="91425" marR="91425" marT="91425" marB="91425"/>
                </a:tc>
                <a:tc>
                  <a:txBody>
                    <a:bodyPr/>
                    <a:lstStyle/>
                    <a:p>
                      <a:pPr marL="0" lvl="0" indent="0" algn="ctr" rtl="0">
                        <a:spcBef>
                          <a:spcPts val="0"/>
                        </a:spcBef>
                        <a:spcAft>
                          <a:spcPts val="0"/>
                        </a:spcAft>
                        <a:buNone/>
                      </a:pPr>
                      <a:r>
                        <a:rPr lang="en-US" sz="800" dirty="0"/>
                        <a:t>201</a:t>
                      </a:r>
                      <a:endParaRPr sz="800" dirty="0"/>
                    </a:p>
                  </a:txBody>
                  <a:tcPr marL="91425" marR="91425" marT="91425" marB="91425"/>
                </a:tc>
                <a:tc>
                  <a:txBody>
                    <a:bodyPr/>
                    <a:lstStyle/>
                    <a:p>
                      <a:pPr marL="0" lvl="0" indent="0" algn="ctr" rtl="0">
                        <a:spcBef>
                          <a:spcPts val="0"/>
                        </a:spcBef>
                        <a:spcAft>
                          <a:spcPts val="0"/>
                        </a:spcAft>
                        <a:buNone/>
                      </a:pPr>
                      <a:r>
                        <a:rPr lang="en-US" sz="800" dirty="0"/>
                        <a:t>53</a:t>
                      </a:r>
                      <a:endParaRPr sz="800" dirty="0"/>
                    </a:p>
                  </a:txBody>
                  <a:tcPr marL="91425" marR="91425" marT="91425" marB="91425"/>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069666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323">
            <a:extLst>
              <a:ext uri="{FF2B5EF4-FFF2-40B4-BE49-F238E27FC236}">
                <a16:creationId xmlns:a16="http://schemas.microsoft.com/office/drawing/2014/main" id="{A121EDE9-FA7D-4A91-B875-BEA67B524823}"/>
              </a:ext>
            </a:extLst>
          </p:cNvPr>
          <p:cNvSpPr txBox="1"/>
          <p:nvPr/>
        </p:nvSpPr>
        <p:spPr>
          <a:xfrm>
            <a:off x="4837472" y="489765"/>
            <a:ext cx="3657601" cy="3037003"/>
          </a:xfrm>
          <a:prstGeom prst="rect">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anchor="t" anchorCtr="0">
            <a:noAutofit/>
          </a:bodyPr>
          <a:lstStyle/>
          <a:p>
            <a:pPr>
              <a:lnSpc>
                <a:spcPct val="115000"/>
              </a:lnSpc>
              <a:buClr>
                <a:schemeClr val="dk1"/>
              </a:buClr>
              <a:buSzPts val="1100"/>
            </a:pPr>
            <a:r>
              <a:rPr lang="en-US" sz="800" dirty="0">
                <a:latin typeface="Courier New"/>
                <a:ea typeface="Courier New"/>
                <a:cs typeface="Courier New"/>
                <a:sym typeface="Courier New"/>
              </a:rPr>
              <a:t>-- </a:t>
            </a:r>
            <a:r>
              <a:rPr lang="en-US" sz="800" dirty="0">
                <a:latin typeface="Roboto"/>
                <a:ea typeface="Roboto"/>
                <a:cs typeface="Roboto"/>
                <a:sym typeface="Roboto"/>
              </a:rPr>
              <a:t>for types of glasses model name </a:t>
            </a:r>
          </a:p>
          <a:p>
            <a:r>
              <a:rPr lang="en-US" sz="800" dirty="0">
                <a:solidFill>
                  <a:srgbClr val="B3CCFF"/>
                </a:solidFill>
                <a:latin typeface="Monaco, Menlo,  Ubuntu Mono"/>
              </a:rPr>
              <a:t>with</a:t>
            </a:r>
            <a:r>
              <a:rPr lang="en-US" sz="800" dirty="0">
                <a:solidFill>
                  <a:srgbClr val="FFFFFF"/>
                </a:solidFill>
                <a:latin typeface="Monaco, Menlo,  Ubuntu Mono"/>
              </a:rPr>
              <a:t> browse </a:t>
            </a:r>
            <a:r>
              <a:rPr lang="en-US" sz="800" dirty="0">
                <a:solidFill>
                  <a:srgbClr val="B3CCFF"/>
                </a:solidFill>
                <a:latin typeface="Monaco, Menlo,  Ubuntu Mono"/>
              </a:rPr>
              <a:t>as</a:t>
            </a:r>
            <a:endParaRPr lang="en-US" sz="800" dirty="0">
              <a:solidFill>
                <a:srgbClr val="FFFFFF"/>
              </a:solidFill>
              <a:latin typeface="Monaco, Menlo,  Ubuntu Mono"/>
            </a:endParaRPr>
          </a:p>
          <a:p>
            <a:r>
              <a:rPr lang="en-US" sz="800" dirty="0">
                <a:solidFill>
                  <a:srgbClr val="E85D7F"/>
                </a:solidFill>
                <a:latin typeface="Monaco, Menlo,  Ubuntu Mono"/>
              </a:rPr>
              <a:t>(</a:t>
            </a:r>
            <a:r>
              <a:rPr lang="en-US" sz="800" dirty="0">
                <a:solidFill>
                  <a:srgbClr val="B3CCFF"/>
                </a:solidFill>
                <a:latin typeface="Monaco, Menlo,  Ubuntu Mono"/>
              </a:rPr>
              <a:t>SELECT</a:t>
            </a:r>
            <a:r>
              <a:rPr lang="en-US" sz="800" dirty="0">
                <a:solidFill>
                  <a:srgbClr val="FFFFFF"/>
                </a:solidFill>
                <a:latin typeface="Monaco, Menlo,  Ubuntu Mono"/>
              </a:rPr>
              <a:t> </a:t>
            </a:r>
            <a:r>
              <a:rPr lang="en-US" sz="800" dirty="0">
                <a:solidFill>
                  <a:srgbClr val="B3CCFF"/>
                </a:solidFill>
                <a:latin typeface="Monaco, Menlo,  Ubuntu Mono"/>
              </a:rPr>
              <a:t>DISTINCT</a:t>
            </a:r>
            <a:r>
              <a:rPr lang="en-US" sz="800" dirty="0">
                <a:solidFill>
                  <a:srgbClr val="FFFFFF"/>
                </a:solidFill>
                <a:latin typeface="Monaco, Menlo,  Ubuntu Mono"/>
              </a:rPr>
              <a:t> </a:t>
            </a:r>
            <a:r>
              <a:rPr lang="en-US" sz="800" dirty="0" err="1">
                <a:solidFill>
                  <a:srgbClr val="FFFFFF"/>
                </a:solidFill>
                <a:latin typeface="Monaco, Menlo,  Ubuntu Mono"/>
              </a:rPr>
              <a:t>q.user_id</a:t>
            </a:r>
            <a:r>
              <a:rPr lang="en-US" sz="800" dirty="0">
                <a:solidFill>
                  <a:srgbClr val="FFFFFF"/>
                </a:solidFill>
                <a:latin typeface="Monaco, Menlo,  Ubuntu Mono"/>
              </a:rPr>
              <a:t>,</a:t>
            </a:r>
          </a:p>
          <a:p>
            <a:r>
              <a:rPr lang="en-US" sz="800" dirty="0">
                <a:solidFill>
                  <a:srgbClr val="FFFFFF"/>
                </a:solidFill>
                <a:latin typeface="Monaco, Menlo,  Ubuntu Mono"/>
              </a:rPr>
              <a:t>  </a:t>
            </a:r>
            <a:r>
              <a:rPr lang="en-US" sz="800" dirty="0" err="1">
                <a:solidFill>
                  <a:srgbClr val="FFFFFF"/>
                </a:solidFill>
                <a:latin typeface="Monaco, Menlo,  Ubuntu Mono"/>
              </a:rPr>
              <a:t>p.price</a:t>
            </a:r>
            <a:r>
              <a:rPr lang="en-US" sz="800" dirty="0">
                <a:solidFill>
                  <a:srgbClr val="FFFFFF"/>
                </a:solidFill>
                <a:latin typeface="Monaco, Menlo,  Ubuntu Mono"/>
              </a:rPr>
              <a:t>,</a:t>
            </a:r>
          </a:p>
          <a:p>
            <a:r>
              <a:rPr lang="en-US" sz="800" dirty="0">
                <a:solidFill>
                  <a:srgbClr val="FFFFFF"/>
                </a:solidFill>
                <a:latin typeface="Monaco, Menlo,  Ubuntu Mono"/>
              </a:rPr>
              <a:t>  </a:t>
            </a:r>
            <a:r>
              <a:rPr lang="en-US" sz="800" dirty="0" err="1">
                <a:solidFill>
                  <a:srgbClr val="FFFFFF"/>
                </a:solidFill>
                <a:latin typeface="Monaco, Menlo,  Ubuntu Mono"/>
              </a:rPr>
              <a:t>p.color</a:t>
            </a:r>
            <a:r>
              <a:rPr lang="en-US" sz="800" dirty="0">
                <a:solidFill>
                  <a:srgbClr val="FFFFFF"/>
                </a:solidFill>
                <a:latin typeface="Monaco, Menlo,  Ubuntu Mono"/>
              </a:rPr>
              <a:t>, </a:t>
            </a:r>
          </a:p>
          <a:p>
            <a:r>
              <a:rPr lang="en-US" sz="800" dirty="0">
                <a:solidFill>
                  <a:srgbClr val="FFFFFF"/>
                </a:solidFill>
                <a:latin typeface="Monaco, Menlo,  Ubuntu Mono"/>
              </a:rPr>
              <a:t>  </a:t>
            </a:r>
            <a:r>
              <a:rPr lang="en-US" sz="800" dirty="0" err="1">
                <a:solidFill>
                  <a:srgbClr val="FFFFFF"/>
                </a:solidFill>
                <a:latin typeface="Monaco, Menlo,  Ubuntu Mono"/>
              </a:rPr>
              <a:t>p.model_name</a:t>
            </a:r>
            <a:r>
              <a:rPr lang="en-US" sz="800" dirty="0">
                <a:solidFill>
                  <a:srgbClr val="FFFFFF"/>
                </a:solidFill>
                <a:latin typeface="Monaco, Menlo,  Ubuntu Mono"/>
              </a:rPr>
              <a:t>,</a:t>
            </a:r>
          </a:p>
          <a:p>
            <a:r>
              <a:rPr lang="en-US" sz="800" dirty="0">
                <a:solidFill>
                  <a:srgbClr val="FFFFFF"/>
                </a:solidFill>
                <a:latin typeface="Monaco, Menlo,  Ubuntu Mono"/>
              </a:rPr>
              <a:t>  h.user_id </a:t>
            </a:r>
            <a:r>
              <a:rPr lang="en-US" sz="800" dirty="0">
                <a:solidFill>
                  <a:srgbClr val="B3CCFF"/>
                </a:solidFill>
                <a:latin typeface="Monaco, Menlo,  Ubuntu Mono"/>
              </a:rPr>
              <a:t>IS</a:t>
            </a:r>
            <a:r>
              <a:rPr lang="en-US" sz="800" dirty="0">
                <a:solidFill>
                  <a:srgbClr val="FFFFFF"/>
                </a:solidFill>
                <a:latin typeface="Monaco, Menlo,  Ubuntu Mono"/>
              </a:rPr>
              <a:t> </a:t>
            </a:r>
            <a:r>
              <a:rPr lang="en-US" sz="800" dirty="0">
                <a:solidFill>
                  <a:srgbClr val="B3CCFF"/>
                </a:solidFill>
                <a:latin typeface="Monaco, Menlo,  Ubuntu Mono"/>
              </a:rPr>
              <a:t>NOT</a:t>
            </a:r>
            <a:r>
              <a:rPr lang="en-US" sz="800" dirty="0">
                <a:solidFill>
                  <a:srgbClr val="FFFFFF"/>
                </a:solidFill>
                <a:latin typeface="Monaco, Menlo,  Ubuntu Mono"/>
              </a:rPr>
              <a:t> </a:t>
            </a:r>
            <a:r>
              <a:rPr lang="en-US" sz="800" dirty="0">
                <a:solidFill>
                  <a:srgbClr val="CC7BC2"/>
                </a:solidFill>
                <a:latin typeface="Monaco, Menlo,  Ubuntu Mono"/>
              </a:rPr>
              <a:t>NULL</a:t>
            </a:r>
            <a:r>
              <a:rPr lang="en-US" sz="800" dirty="0">
                <a:solidFill>
                  <a:srgbClr val="FFFFFF"/>
                </a:solidFill>
                <a:latin typeface="Monaco, Menlo,  Ubuntu Mono"/>
              </a:rPr>
              <a:t> </a:t>
            </a:r>
            <a:r>
              <a:rPr lang="en-US" sz="800" dirty="0">
                <a:solidFill>
                  <a:srgbClr val="B3CCFF"/>
                </a:solidFill>
                <a:latin typeface="Monaco, Menlo,  Ubuntu Mono"/>
              </a:rPr>
              <a:t>as</a:t>
            </a:r>
            <a:r>
              <a:rPr lang="en-US" sz="800" dirty="0">
                <a:solidFill>
                  <a:srgbClr val="FFFFFF"/>
                </a:solidFill>
                <a:latin typeface="Monaco, Menlo,  Ubuntu Mono"/>
              </a:rPr>
              <a:t> </a:t>
            </a:r>
            <a:r>
              <a:rPr lang="en-US" sz="800" dirty="0">
                <a:solidFill>
                  <a:srgbClr val="FFE083"/>
                </a:solidFill>
                <a:latin typeface="Monaco, Menlo,  Ubuntu Mono"/>
              </a:rPr>
              <a:t>'</a:t>
            </a:r>
            <a:r>
              <a:rPr lang="en-US" sz="800" dirty="0" err="1">
                <a:solidFill>
                  <a:srgbClr val="FFE083"/>
                </a:solidFill>
                <a:latin typeface="Monaco, Menlo,  Ubuntu Mono"/>
              </a:rPr>
              <a:t>is_home_try_on</a:t>
            </a:r>
            <a:r>
              <a:rPr lang="en-US" sz="800" dirty="0">
                <a:solidFill>
                  <a:srgbClr val="FFE083"/>
                </a:solidFill>
                <a:latin typeface="Monaco, Menlo,  Ubuntu Mono"/>
              </a:rPr>
              <a:t>'</a:t>
            </a:r>
            <a:r>
              <a:rPr lang="en-US" sz="800" dirty="0">
                <a:solidFill>
                  <a:srgbClr val="FFFFFF"/>
                </a:solidFill>
                <a:latin typeface="Monaco, Menlo,  Ubuntu Mono"/>
              </a:rPr>
              <a:t>,</a:t>
            </a:r>
          </a:p>
          <a:p>
            <a:r>
              <a:rPr lang="en-US" sz="800" dirty="0">
                <a:solidFill>
                  <a:srgbClr val="FFFFFF"/>
                </a:solidFill>
                <a:latin typeface="Monaco, Menlo,  Ubuntu Mono"/>
              </a:rPr>
              <a:t>  </a:t>
            </a:r>
            <a:r>
              <a:rPr lang="en-US" sz="800" dirty="0" err="1">
                <a:solidFill>
                  <a:srgbClr val="FFFFFF"/>
                </a:solidFill>
                <a:latin typeface="Monaco, Menlo,  Ubuntu Mono"/>
              </a:rPr>
              <a:t>h.number_of_pairs</a:t>
            </a:r>
            <a:r>
              <a:rPr lang="en-US" sz="800" dirty="0">
                <a:solidFill>
                  <a:srgbClr val="FFFFFF"/>
                </a:solidFill>
                <a:latin typeface="Monaco, Menlo,  Ubuntu Mono"/>
              </a:rPr>
              <a:t>, </a:t>
            </a:r>
          </a:p>
          <a:p>
            <a:r>
              <a:rPr lang="en-US" sz="800" dirty="0">
                <a:solidFill>
                  <a:srgbClr val="FFFFFF"/>
                </a:solidFill>
                <a:latin typeface="Monaco, Menlo,  Ubuntu Mono"/>
              </a:rPr>
              <a:t>  </a:t>
            </a:r>
            <a:r>
              <a:rPr lang="en-US" sz="800" dirty="0" err="1">
                <a:solidFill>
                  <a:srgbClr val="FFFFFF"/>
                </a:solidFill>
                <a:latin typeface="Monaco, Menlo,  Ubuntu Mono"/>
              </a:rPr>
              <a:t>p.user_id</a:t>
            </a:r>
            <a:r>
              <a:rPr lang="en-US" sz="800" dirty="0">
                <a:solidFill>
                  <a:srgbClr val="FFFFFF"/>
                </a:solidFill>
                <a:latin typeface="Monaco, Menlo,  Ubuntu Mono"/>
              </a:rPr>
              <a:t> </a:t>
            </a:r>
            <a:r>
              <a:rPr lang="en-US" sz="800" dirty="0">
                <a:solidFill>
                  <a:srgbClr val="B3CCFF"/>
                </a:solidFill>
                <a:latin typeface="Monaco, Menlo,  Ubuntu Mono"/>
              </a:rPr>
              <a:t>IS</a:t>
            </a:r>
            <a:r>
              <a:rPr lang="en-US" sz="800" dirty="0">
                <a:solidFill>
                  <a:srgbClr val="FFFFFF"/>
                </a:solidFill>
                <a:latin typeface="Monaco, Menlo,  Ubuntu Mono"/>
              </a:rPr>
              <a:t> </a:t>
            </a:r>
            <a:r>
              <a:rPr lang="en-US" sz="800" dirty="0">
                <a:solidFill>
                  <a:srgbClr val="B3CCFF"/>
                </a:solidFill>
                <a:latin typeface="Monaco, Menlo,  Ubuntu Mono"/>
              </a:rPr>
              <a:t>NOT</a:t>
            </a:r>
            <a:r>
              <a:rPr lang="en-US" sz="800" dirty="0">
                <a:solidFill>
                  <a:srgbClr val="FFFFFF"/>
                </a:solidFill>
                <a:latin typeface="Monaco, Menlo,  Ubuntu Mono"/>
              </a:rPr>
              <a:t> </a:t>
            </a:r>
            <a:r>
              <a:rPr lang="en-US" sz="800" dirty="0">
                <a:solidFill>
                  <a:srgbClr val="CC7BC2"/>
                </a:solidFill>
                <a:latin typeface="Monaco, Menlo,  Ubuntu Mono"/>
              </a:rPr>
              <a:t>NULL</a:t>
            </a:r>
            <a:r>
              <a:rPr lang="en-US" sz="800" dirty="0">
                <a:solidFill>
                  <a:srgbClr val="FFFFFF"/>
                </a:solidFill>
                <a:latin typeface="Monaco, Menlo,  Ubuntu Mono"/>
              </a:rPr>
              <a:t> </a:t>
            </a:r>
            <a:r>
              <a:rPr lang="en-US" sz="800" dirty="0">
                <a:solidFill>
                  <a:srgbClr val="B3CCFF"/>
                </a:solidFill>
                <a:latin typeface="Monaco, Menlo,  Ubuntu Mono"/>
              </a:rPr>
              <a:t>as</a:t>
            </a:r>
            <a:r>
              <a:rPr lang="en-US" sz="800" dirty="0">
                <a:solidFill>
                  <a:srgbClr val="FFFFFF"/>
                </a:solidFill>
                <a:latin typeface="Monaco, Menlo,  Ubuntu Mono"/>
              </a:rPr>
              <a:t>  </a:t>
            </a:r>
            <a:r>
              <a:rPr lang="en-US" sz="800" dirty="0">
                <a:solidFill>
                  <a:srgbClr val="FFE083"/>
                </a:solidFill>
                <a:latin typeface="Monaco, Menlo,  Ubuntu Mono"/>
              </a:rPr>
              <a:t>'</a:t>
            </a:r>
            <a:r>
              <a:rPr lang="en-US" sz="800" dirty="0" err="1">
                <a:solidFill>
                  <a:srgbClr val="FFE083"/>
                </a:solidFill>
                <a:latin typeface="Monaco, Menlo,  Ubuntu Mono"/>
              </a:rPr>
              <a:t>is_purchase</a:t>
            </a:r>
            <a:r>
              <a:rPr lang="en-US" sz="800" dirty="0">
                <a:solidFill>
                  <a:srgbClr val="FFE083"/>
                </a:solidFill>
                <a:latin typeface="Monaco, Menlo,  Ubuntu Mono"/>
              </a:rPr>
              <a:t>'</a:t>
            </a:r>
            <a:r>
              <a:rPr lang="en-US" sz="800" dirty="0">
                <a:solidFill>
                  <a:srgbClr val="FFFFFF"/>
                </a:solidFill>
                <a:latin typeface="Monaco, Menlo,  Ubuntu Mono"/>
              </a:rPr>
              <a:t> </a:t>
            </a:r>
          </a:p>
          <a:p>
            <a:r>
              <a:rPr lang="en-US" sz="800" dirty="0">
                <a:solidFill>
                  <a:srgbClr val="B3CCFF"/>
                </a:solidFill>
                <a:latin typeface="Monaco, Menlo,  Ubuntu Mono"/>
              </a:rPr>
              <a:t>FROM</a:t>
            </a:r>
            <a:r>
              <a:rPr lang="en-US" sz="800" dirty="0">
                <a:solidFill>
                  <a:srgbClr val="FFFFFF"/>
                </a:solidFill>
                <a:latin typeface="Monaco, Menlo,  Ubuntu Mono"/>
              </a:rPr>
              <a:t> quiz q</a:t>
            </a:r>
          </a:p>
          <a:p>
            <a:r>
              <a:rPr lang="en-US" sz="800" dirty="0">
                <a:solidFill>
                  <a:srgbClr val="B3CCFF"/>
                </a:solidFill>
                <a:latin typeface="Monaco, Menlo,  Ubuntu Mono"/>
              </a:rPr>
              <a:t>LEFT</a:t>
            </a:r>
            <a:r>
              <a:rPr lang="en-US" sz="800" dirty="0">
                <a:solidFill>
                  <a:srgbClr val="FFFFFF"/>
                </a:solidFill>
                <a:latin typeface="Monaco, Menlo,  Ubuntu Mono"/>
              </a:rPr>
              <a:t> </a:t>
            </a:r>
            <a:r>
              <a:rPr lang="en-US" sz="800" dirty="0">
                <a:solidFill>
                  <a:srgbClr val="B3CCFF"/>
                </a:solidFill>
                <a:latin typeface="Monaco, Menlo,  Ubuntu Mono"/>
              </a:rPr>
              <a:t>JOIN</a:t>
            </a:r>
            <a:r>
              <a:rPr lang="en-US" sz="800" dirty="0">
                <a:solidFill>
                  <a:srgbClr val="FFFFFF"/>
                </a:solidFill>
                <a:latin typeface="Monaco, Menlo,  Ubuntu Mono"/>
              </a:rPr>
              <a:t> </a:t>
            </a:r>
            <a:r>
              <a:rPr lang="en-US" sz="800" dirty="0" err="1">
                <a:solidFill>
                  <a:srgbClr val="FFFFFF"/>
                </a:solidFill>
                <a:latin typeface="Monaco, Menlo,  Ubuntu Mono"/>
              </a:rPr>
              <a:t>home_try_on</a:t>
            </a:r>
            <a:r>
              <a:rPr lang="en-US" sz="800" dirty="0">
                <a:solidFill>
                  <a:srgbClr val="FFFFFF"/>
                </a:solidFill>
                <a:latin typeface="Monaco, Menlo,  Ubuntu Mono"/>
              </a:rPr>
              <a:t> h</a:t>
            </a:r>
          </a:p>
          <a:p>
            <a:r>
              <a:rPr lang="en-US" sz="800" dirty="0">
                <a:solidFill>
                  <a:srgbClr val="FFFFFF"/>
                </a:solidFill>
                <a:latin typeface="Monaco, Menlo,  Ubuntu Mono"/>
              </a:rPr>
              <a:t>  </a:t>
            </a:r>
            <a:r>
              <a:rPr lang="en-US" sz="800" dirty="0">
                <a:solidFill>
                  <a:srgbClr val="B3CCFF"/>
                </a:solidFill>
                <a:latin typeface="Monaco, Menlo,  Ubuntu Mono"/>
              </a:rPr>
              <a:t>ON</a:t>
            </a:r>
            <a:r>
              <a:rPr lang="en-US" sz="800" dirty="0">
                <a:solidFill>
                  <a:srgbClr val="FFFFFF"/>
                </a:solidFill>
                <a:latin typeface="Monaco, Menlo,  Ubuntu Mono"/>
              </a:rPr>
              <a:t> </a:t>
            </a:r>
            <a:r>
              <a:rPr lang="en-US" sz="800" dirty="0" err="1">
                <a:solidFill>
                  <a:srgbClr val="FFFFFF"/>
                </a:solidFill>
                <a:latin typeface="Monaco, Menlo,  Ubuntu Mono"/>
              </a:rPr>
              <a:t>q.user_id</a:t>
            </a:r>
            <a:r>
              <a:rPr lang="en-US" sz="800" dirty="0">
                <a:solidFill>
                  <a:srgbClr val="FFFFFF"/>
                </a:solidFill>
                <a:latin typeface="Monaco, Menlo,  Ubuntu Mono"/>
              </a:rPr>
              <a:t> = h.user_id</a:t>
            </a:r>
          </a:p>
          <a:p>
            <a:r>
              <a:rPr lang="en-US" sz="800" dirty="0">
                <a:solidFill>
                  <a:srgbClr val="B3CCFF"/>
                </a:solidFill>
                <a:latin typeface="Monaco, Menlo,  Ubuntu Mono"/>
              </a:rPr>
              <a:t>LEFT</a:t>
            </a:r>
            <a:r>
              <a:rPr lang="en-US" sz="800" dirty="0">
                <a:solidFill>
                  <a:srgbClr val="FFFFFF"/>
                </a:solidFill>
                <a:latin typeface="Monaco, Menlo,  Ubuntu Mono"/>
              </a:rPr>
              <a:t> </a:t>
            </a:r>
            <a:r>
              <a:rPr lang="en-US" sz="800" dirty="0">
                <a:solidFill>
                  <a:srgbClr val="B3CCFF"/>
                </a:solidFill>
                <a:latin typeface="Monaco, Menlo,  Ubuntu Mono"/>
              </a:rPr>
              <a:t>JOIN</a:t>
            </a:r>
            <a:r>
              <a:rPr lang="en-US" sz="800" dirty="0">
                <a:solidFill>
                  <a:srgbClr val="FFFFFF"/>
                </a:solidFill>
                <a:latin typeface="Monaco, Menlo,  Ubuntu Mono"/>
              </a:rPr>
              <a:t> purchase p</a:t>
            </a:r>
          </a:p>
          <a:p>
            <a:r>
              <a:rPr lang="en-US" sz="800" dirty="0">
                <a:solidFill>
                  <a:srgbClr val="FFFFFF"/>
                </a:solidFill>
                <a:latin typeface="Monaco, Menlo,  Ubuntu Mono"/>
              </a:rPr>
              <a:t>  </a:t>
            </a:r>
            <a:r>
              <a:rPr lang="en-US" sz="800" dirty="0">
                <a:solidFill>
                  <a:srgbClr val="B3CCFF"/>
                </a:solidFill>
                <a:latin typeface="Monaco, Menlo,  Ubuntu Mono"/>
              </a:rPr>
              <a:t>ON</a:t>
            </a:r>
            <a:r>
              <a:rPr lang="en-US" sz="800" dirty="0">
                <a:solidFill>
                  <a:srgbClr val="FFFFFF"/>
                </a:solidFill>
                <a:latin typeface="Monaco, Menlo,  Ubuntu Mono"/>
              </a:rPr>
              <a:t> </a:t>
            </a:r>
            <a:r>
              <a:rPr lang="en-US" sz="800" dirty="0" err="1">
                <a:solidFill>
                  <a:srgbClr val="FFFFFF"/>
                </a:solidFill>
                <a:latin typeface="Monaco, Menlo,  Ubuntu Mono"/>
              </a:rPr>
              <a:t>q.user_id</a:t>
            </a:r>
            <a:r>
              <a:rPr lang="en-US" sz="800" dirty="0">
                <a:solidFill>
                  <a:srgbClr val="FFFFFF"/>
                </a:solidFill>
                <a:latin typeface="Monaco, Menlo,  Ubuntu Mono"/>
              </a:rPr>
              <a:t> = </a:t>
            </a:r>
            <a:r>
              <a:rPr lang="en-US" sz="800" dirty="0" err="1">
                <a:solidFill>
                  <a:srgbClr val="FFFFFF"/>
                </a:solidFill>
                <a:latin typeface="Monaco, Menlo,  Ubuntu Mono"/>
              </a:rPr>
              <a:t>p.user_id</a:t>
            </a:r>
            <a:r>
              <a:rPr lang="en-US" sz="800" dirty="0">
                <a:solidFill>
                  <a:srgbClr val="E85D7F"/>
                </a:solidFill>
                <a:latin typeface="Monaco, Menlo,  Ubuntu Mono"/>
              </a:rPr>
              <a:t>)</a:t>
            </a:r>
            <a:endParaRPr lang="en-US" sz="800" dirty="0">
              <a:solidFill>
                <a:srgbClr val="FFFFFF"/>
              </a:solidFill>
              <a:latin typeface="Monaco, Menlo,  Ubuntu Mono"/>
            </a:endParaRPr>
          </a:p>
          <a:p>
            <a:br>
              <a:rPr lang="en-US" sz="800" dirty="0">
                <a:solidFill>
                  <a:srgbClr val="FFFFFF"/>
                </a:solidFill>
                <a:latin typeface="Monaco, Menlo,  Ubuntu Mono"/>
              </a:rPr>
            </a:br>
            <a:r>
              <a:rPr lang="en-US" sz="800" dirty="0">
                <a:solidFill>
                  <a:srgbClr val="B3CCFF"/>
                </a:solidFill>
                <a:latin typeface="Monaco, Menlo,  Ubuntu Mono"/>
              </a:rPr>
              <a:t>SELECT</a:t>
            </a:r>
            <a:r>
              <a:rPr lang="en-US" sz="800" dirty="0">
                <a:solidFill>
                  <a:srgbClr val="FFFFFF"/>
                </a:solidFill>
                <a:latin typeface="Monaco, Menlo,  Ubuntu Mono"/>
              </a:rPr>
              <a:t> </a:t>
            </a:r>
          </a:p>
          <a:p>
            <a:r>
              <a:rPr lang="en-US" sz="800" dirty="0">
                <a:solidFill>
                  <a:srgbClr val="FFFFFF"/>
                </a:solidFill>
                <a:latin typeface="Monaco, Menlo,  Ubuntu Mono"/>
              </a:rPr>
              <a:t>  color, </a:t>
            </a:r>
          </a:p>
          <a:p>
            <a:r>
              <a:rPr lang="en-US" sz="800" dirty="0">
                <a:solidFill>
                  <a:srgbClr val="FFFFFF"/>
                </a:solidFill>
                <a:latin typeface="Monaco, Menlo,  Ubuntu Mono"/>
              </a:rPr>
              <a:t>  price,</a:t>
            </a:r>
          </a:p>
          <a:p>
            <a:r>
              <a:rPr lang="en-US" sz="800" dirty="0">
                <a:solidFill>
                  <a:srgbClr val="FFFFFF"/>
                </a:solidFill>
                <a:latin typeface="Monaco, Menlo,  Ubuntu Mono"/>
              </a:rPr>
              <a:t>  </a:t>
            </a:r>
            <a:r>
              <a:rPr lang="en-US" sz="800" dirty="0" err="1">
                <a:solidFill>
                  <a:srgbClr val="FFFFFF"/>
                </a:solidFill>
                <a:latin typeface="Monaco, Menlo,  Ubuntu Mono"/>
              </a:rPr>
              <a:t>model_name</a:t>
            </a:r>
            <a:r>
              <a:rPr lang="en-US" sz="800" dirty="0">
                <a:solidFill>
                  <a:srgbClr val="FFFFFF"/>
                </a:solidFill>
                <a:latin typeface="Monaco, Menlo,  Ubuntu Mono"/>
              </a:rPr>
              <a:t>,</a:t>
            </a:r>
          </a:p>
          <a:p>
            <a:r>
              <a:rPr lang="en-US" sz="800" dirty="0">
                <a:solidFill>
                  <a:srgbClr val="FFFFFF"/>
                </a:solidFill>
                <a:latin typeface="Monaco, Menlo,  Ubuntu Mono"/>
              </a:rPr>
              <a:t>  </a:t>
            </a:r>
            <a:r>
              <a:rPr lang="en-US" sz="800" dirty="0">
                <a:solidFill>
                  <a:srgbClr val="B3CCFF"/>
                </a:solidFill>
                <a:latin typeface="Monaco, Menlo,  Ubuntu Mono"/>
              </a:rPr>
              <a:t>SUM</a:t>
            </a:r>
            <a:r>
              <a:rPr lang="en-US" sz="800" dirty="0">
                <a:solidFill>
                  <a:srgbClr val="E85D7F"/>
                </a:solidFill>
                <a:latin typeface="Monaco, Menlo,  Ubuntu Mono"/>
              </a:rPr>
              <a:t>(</a:t>
            </a:r>
            <a:r>
              <a:rPr lang="en-US" sz="800" dirty="0" err="1">
                <a:solidFill>
                  <a:srgbClr val="FFFFFF"/>
                </a:solidFill>
                <a:latin typeface="Monaco, Menlo,  Ubuntu Mono"/>
              </a:rPr>
              <a:t>is_purchase</a:t>
            </a:r>
            <a:r>
              <a:rPr lang="en-US" sz="800" dirty="0">
                <a:solidFill>
                  <a:srgbClr val="E85D7F"/>
                </a:solidFill>
                <a:latin typeface="Monaco, Menlo,  Ubuntu Mono"/>
              </a:rPr>
              <a:t>)</a:t>
            </a:r>
            <a:r>
              <a:rPr lang="en-US" sz="800" dirty="0">
                <a:solidFill>
                  <a:srgbClr val="FFFFFF"/>
                </a:solidFill>
                <a:latin typeface="Monaco, Menlo,  Ubuntu Mono"/>
              </a:rPr>
              <a:t> </a:t>
            </a:r>
            <a:r>
              <a:rPr lang="en-US" sz="800" dirty="0">
                <a:solidFill>
                  <a:srgbClr val="B3CCFF"/>
                </a:solidFill>
                <a:latin typeface="Monaco, Menlo,  Ubuntu Mono"/>
              </a:rPr>
              <a:t>as</a:t>
            </a:r>
            <a:r>
              <a:rPr lang="en-US" sz="800" dirty="0">
                <a:solidFill>
                  <a:srgbClr val="FFFFFF"/>
                </a:solidFill>
                <a:latin typeface="Monaco, Menlo,  Ubuntu Mono"/>
              </a:rPr>
              <a:t> </a:t>
            </a:r>
            <a:r>
              <a:rPr lang="en-US" sz="800" dirty="0" err="1">
                <a:solidFill>
                  <a:srgbClr val="FFFFFF"/>
                </a:solidFill>
                <a:latin typeface="Monaco, Menlo,  Ubuntu Mono"/>
              </a:rPr>
              <a:t>purchase_users</a:t>
            </a:r>
            <a:endParaRPr lang="en-US" sz="800" dirty="0">
              <a:solidFill>
                <a:srgbClr val="FFFFFF"/>
              </a:solidFill>
              <a:latin typeface="Monaco, Menlo,  Ubuntu Mono"/>
            </a:endParaRPr>
          </a:p>
          <a:p>
            <a:r>
              <a:rPr lang="en-US" sz="800" dirty="0">
                <a:solidFill>
                  <a:srgbClr val="B3CCFF"/>
                </a:solidFill>
                <a:latin typeface="Monaco, Menlo,  Ubuntu Mono"/>
              </a:rPr>
              <a:t>FROM</a:t>
            </a:r>
            <a:r>
              <a:rPr lang="en-US" sz="800" dirty="0">
                <a:solidFill>
                  <a:srgbClr val="FFFFFF"/>
                </a:solidFill>
                <a:latin typeface="Monaco, Menlo,  Ubuntu Mono"/>
              </a:rPr>
              <a:t> browse</a:t>
            </a:r>
          </a:p>
          <a:p>
            <a:r>
              <a:rPr lang="en-US" sz="800" dirty="0">
                <a:solidFill>
                  <a:srgbClr val="B3CCFF"/>
                </a:solidFill>
                <a:latin typeface="Monaco, Menlo,  Ubuntu Mono"/>
              </a:rPr>
              <a:t>WHERE</a:t>
            </a:r>
            <a:r>
              <a:rPr lang="en-US" sz="800" dirty="0">
                <a:solidFill>
                  <a:srgbClr val="FFFFFF"/>
                </a:solidFill>
                <a:latin typeface="Monaco, Menlo,  Ubuntu Mono"/>
              </a:rPr>
              <a:t> </a:t>
            </a:r>
            <a:r>
              <a:rPr lang="en-US" sz="800" dirty="0" err="1">
                <a:solidFill>
                  <a:srgbClr val="FFFFFF"/>
                </a:solidFill>
                <a:latin typeface="Monaco, Menlo,  Ubuntu Mono"/>
              </a:rPr>
              <a:t>model_name</a:t>
            </a:r>
            <a:r>
              <a:rPr lang="en-US" sz="800" dirty="0">
                <a:solidFill>
                  <a:srgbClr val="FFFFFF"/>
                </a:solidFill>
                <a:latin typeface="Monaco, Menlo,  Ubuntu Mono"/>
              </a:rPr>
              <a:t> </a:t>
            </a:r>
            <a:r>
              <a:rPr lang="en-US" sz="800" dirty="0">
                <a:solidFill>
                  <a:srgbClr val="B3CCFF"/>
                </a:solidFill>
                <a:latin typeface="Monaco, Menlo,  Ubuntu Mono"/>
              </a:rPr>
              <a:t>IS</a:t>
            </a:r>
            <a:r>
              <a:rPr lang="en-US" sz="800" dirty="0">
                <a:solidFill>
                  <a:srgbClr val="FFFFFF"/>
                </a:solidFill>
                <a:latin typeface="Monaco, Menlo,  Ubuntu Mono"/>
              </a:rPr>
              <a:t> </a:t>
            </a:r>
            <a:r>
              <a:rPr lang="en-US" sz="800" dirty="0">
                <a:solidFill>
                  <a:srgbClr val="B3CCFF"/>
                </a:solidFill>
                <a:latin typeface="Monaco, Menlo,  Ubuntu Mono"/>
              </a:rPr>
              <a:t>NOT</a:t>
            </a:r>
            <a:r>
              <a:rPr lang="en-US" sz="800" dirty="0">
                <a:solidFill>
                  <a:srgbClr val="FFFFFF"/>
                </a:solidFill>
                <a:latin typeface="Monaco, Menlo,  Ubuntu Mono"/>
              </a:rPr>
              <a:t> </a:t>
            </a:r>
            <a:r>
              <a:rPr lang="en-US" sz="800" dirty="0">
                <a:solidFill>
                  <a:srgbClr val="CC7BC2"/>
                </a:solidFill>
                <a:latin typeface="Monaco, Menlo,  Ubuntu Mono"/>
              </a:rPr>
              <a:t>NULL</a:t>
            </a:r>
            <a:endParaRPr lang="en-US" sz="800" dirty="0">
              <a:solidFill>
                <a:srgbClr val="FFFFFF"/>
              </a:solidFill>
              <a:latin typeface="Monaco, Menlo,  Ubuntu Mono"/>
            </a:endParaRPr>
          </a:p>
          <a:p>
            <a:r>
              <a:rPr lang="en-US" sz="800" dirty="0">
                <a:solidFill>
                  <a:srgbClr val="B3CCFF"/>
                </a:solidFill>
                <a:latin typeface="Monaco, Menlo,  Ubuntu Mono"/>
              </a:rPr>
              <a:t>GROUP</a:t>
            </a:r>
            <a:r>
              <a:rPr lang="en-US" sz="800" dirty="0">
                <a:solidFill>
                  <a:srgbClr val="FFFFFF"/>
                </a:solidFill>
                <a:latin typeface="Monaco, Menlo,  Ubuntu Mono"/>
              </a:rPr>
              <a:t> </a:t>
            </a:r>
            <a:r>
              <a:rPr lang="en-US" sz="800" dirty="0">
                <a:solidFill>
                  <a:srgbClr val="B3CCFF"/>
                </a:solidFill>
                <a:latin typeface="Monaco, Menlo,  Ubuntu Mono"/>
              </a:rPr>
              <a:t>BY</a:t>
            </a:r>
            <a:r>
              <a:rPr lang="en-US" sz="800" dirty="0">
                <a:solidFill>
                  <a:srgbClr val="FFFFFF"/>
                </a:solidFill>
                <a:latin typeface="Monaco, Menlo,  Ubuntu Mono"/>
              </a:rPr>
              <a:t> </a:t>
            </a:r>
            <a:r>
              <a:rPr lang="en-US" sz="800" dirty="0">
                <a:solidFill>
                  <a:srgbClr val="FF8973"/>
                </a:solidFill>
                <a:latin typeface="Monaco, Menlo,  Ubuntu Mono"/>
              </a:rPr>
              <a:t>1</a:t>
            </a:r>
            <a:r>
              <a:rPr lang="en-US" sz="800" dirty="0">
                <a:solidFill>
                  <a:srgbClr val="FFFFFF"/>
                </a:solidFill>
                <a:latin typeface="Monaco, Menlo,  Ubuntu Mono"/>
              </a:rPr>
              <a:t>, </a:t>
            </a:r>
            <a:r>
              <a:rPr lang="en-US" sz="800" dirty="0">
                <a:solidFill>
                  <a:srgbClr val="FF8973"/>
                </a:solidFill>
                <a:latin typeface="Monaco, Menlo,  Ubuntu Mono"/>
              </a:rPr>
              <a:t>2</a:t>
            </a:r>
            <a:r>
              <a:rPr lang="en-US" sz="800" dirty="0">
                <a:solidFill>
                  <a:srgbClr val="FFFFFF"/>
                </a:solidFill>
                <a:latin typeface="Monaco, Menlo,  Ubuntu Mono"/>
              </a:rPr>
              <a:t>, </a:t>
            </a:r>
            <a:r>
              <a:rPr lang="en-US" sz="800" dirty="0">
                <a:solidFill>
                  <a:srgbClr val="FF8973"/>
                </a:solidFill>
                <a:latin typeface="Monaco, Menlo,  Ubuntu Mono"/>
              </a:rPr>
              <a:t>3</a:t>
            </a:r>
            <a:r>
              <a:rPr lang="en-US" sz="800" dirty="0">
                <a:solidFill>
                  <a:srgbClr val="FFFFFF"/>
                </a:solidFill>
                <a:latin typeface="Monaco, Menlo,  Ubuntu Mono"/>
              </a:rPr>
              <a:t>;</a:t>
            </a:r>
          </a:p>
          <a:p>
            <a:pPr>
              <a:buClr>
                <a:schemeClr val="dk1"/>
              </a:buClr>
              <a:buSzPts val="1100"/>
            </a:pPr>
            <a:endParaRPr lang="en-US" sz="800" dirty="0">
              <a:latin typeface="Courier New"/>
              <a:ea typeface="Courier New"/>
              <a:cs typeface="Courier New"/>
              <a:sym typeface="Courier New"/>
            </a:endParaRPr>
          </a:p>
        </p:txBody>
      </p:sp>
      <p:sp>
        <p:nvSpPr>
          <p:cNvPr id="2" name="TextBox 1">
            <a:extLst>
              <a:ext uri="{FF2B5EF4-FFF2-40B4-BE49-F238E27FC236}">
                <a16:creationId xmlns:a16="http://schemas.microsoft.com/office/drawing/2014/main" id="{C986BD11-CD02-4E12-B023-5C550D2282F1}"/>
              </a:ext>
            </a:extLst>
          </p:cNvPr>
          <p:cNvSpPr txBox="1"/>
          <p:nvPr/>
        </p:nvSpPr>
        <p:spPr>
          <a:xfrm>
            <a:off x="200578" y="83756"/>
            <a:ext cx="3131317" cy="406009"/>
          </a:xfrm>
          <a:prstGeom prst="rect">
            <a:avLst/>
          </a:prstGeom>
          <a:noFill/>
        </p:spPr>
        <p:txBody>
          <a:bodyPr wrap="square" rtlCol="0">
            <a:spAutoFit/>
          </a:bodyPr>
          <a:lstStyle/>
          <a:p>
            <a:r>
              <a:rPr lang="en-US" sz="2000" b="1" dirty="0">
                <a:solidFill>
                  <a:srgbClr val="295269"/>
                </a:solidFill>
                <a:latin typeface="Roboto"/>
                <a:ea typeface="Roboto"/>
              </a:rPr>
              <a:t>3.1 Most common style</a:t>
            </a:r>
          </a:p>
        </p:txBody>
      </p:sp>
      <p:sp>
        <p:nvSpPr>
          <p:cNvPr id="7" name="Shape 324">
            <a:extLst>
              <a:ext uri="{FF2B5EF4-FFF2-40B4-BE49-F238E27FC236}">
                <a16:creationId xmlns:a16="http://schemas.microsoft.com/office/drawing/2014/main" id="{5D298B08-F925-40D2-8324-92E966E0EC9A}"/>
              </a:ext>
            </a:extLst>
          </p:cNvPr>
          <p:cNvSpPr txBox="1"/>
          <p:nvPr/>
        </p:nvSpPr>
        <p:spPr>
          <a:xfrm>
            <a:off x="148480" y="489766"/>
            <a:ext cx="4688992" cy="118565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US" sz="1200" dirty="0">
                <a:latin typeface="Roboto"/>
                <a:ea typeface="Roboto"/>
                <a:cs typeface="Roboto"/>
                <a:sym typeface="Roboto"/>
              </a:rPr>
              <a:t>Create a query to analyze most models :</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People are more interested on women’s style than men’s style either answering or purchasing glasses</a:t>
            </a:r>
          </a:p>
          <a:p>
            <a:pPr lvl="0" rtl="0">
              <a:lnSpc>
                <a:spcPct val="115000"/>
              </a:lnSpc>
              <a:spcBef>
                <a:spcPts val="0"/>
              </a:spcBef>
              <a:spcAft>
                <a:spcPts val="0"/>
              </a:spcAft>
              <a:buClr>
                <a:schemeClr val="dk1"/>
              </a:buClr>
              <a:buSzPts val="1100"/>
            </a:pPr>
            <a:endParaRPr lang="en-US" sz="1200" dirty="0">
              <a:latin typeface="Roboto"/>
              <a:ea typeface="Roboto"/>
              <a:cs typeface="Roboto"/>
              <a:sym typeface="Roboto"/>
            </a:endParaRPr>
          </a:p>
        </p:txBody>
      </p:sp>
      <p:graphicFrame>
        <p:nvGraphicFramePr>
          <p:cNvPr id="8" name="Shape 332">
            <a:extLst>
              <a:ext uri="{FF2B5EF4-FFF2-40B4-BE49-F238E27FC236}">
                <a16:creationId xmlns:a16="http://schemas.microsoft.com/office/drawing/2014/main" id="{80625E58-3EEB-43A6-A96D-5B3C8885C0C3}"/>
              </a:ext>
            </a:extLst>
          </p:cNvPr>
          <p:cNvGraphicFramePr/>
          <p:nvPr>
            <p:extLst>
              <p:ext uri="{D42A27DB-BD31-4B8C-83A1-F6EECF244321}">
                <p14:modId xmlns:p14="http://schemas.microsoft.com/office/powerpoint/2010/main" val="3857973872"/>
              </p:ext>
            </p:extLst>
          </p:nvPr>
        </p:nvGraphicFramePr>
        <p:xfrm>
          <a:off x="148480" y="1675419"/>
          <a:ext cx="4688992" cy="1609629"/>
        </p:xfrm>
        <a:graphic>
          <a:graphicData uri="http://schemas.openxmlformats.org/drawingml/2006/table">
            <a:tbl>
              <a:tblPr>
                <a:noFill/>
                <a:tableStyleId>{8628B589-4659-4227-9C68-565DD4A46BFE}</a:tableStyleId>
              </a:tblPr>
              <a:tblGrid>
                <a:gridCol w="1632244">
                  <a:extLst>
                    <a:ext uri="{9D8B030D-6E8A-4147-A177-3AD203B41FA5}">
                      <a16:colId xmlns:a16="http://schemas.microsoft.com/office/drawing/2014/main" val="20000"/>
                    </a:ext>
                  </a:extLst>
                </a:gridCol>
                <a:gridCol w="1382956">
                  <a:extLst>
                    <a:ext uri="{9D8B030D-6E8A-4147-A177-3AD203B41FA5}">
                      <a16:colId xmlns:a16="http://schemas.microsoft.com/office/drawing/2014/main" val="20001"/>
                    </a:ext>
                  </a:extLst>
                </a:gridCol>
                <a:gridCol w="1673792">
                  <a:extLst>
                    <a:ext uri="{9D8B030D-6E8A-4147-A177-3AD203B41FA5}">
                      <a16:colId xmlns:a16="http://schemas.microsoft.com/office/drawing/2014/main" val="1477558506"/>
                    </a:ext>
                  </a:extLst>
                </a:gridCol>
              </a:tblGrid>
              <a:tr h="324345">
                <a:tc>
                  <a:txBody>
                    <a:bodyPr/>
                    <a:lstStyle/>
                    <a:p>
                      <a:pPr marL="0" lvl="0" indent="0" rtl="0">
                        <a:spcBef>
                          <a:spcPts val="0"/>
                        </a:spcBef>
                        <a:spcAft>
                          <a:spcPts val="0"/>
                        </a:spcAft>
                        <a:buNone/>
                      </a:pPr>
                      <a:r>
                        <a:rPr lang="en" sz="1000" b="1" dirty="0">
                          <a:solidFill>
                            <a:srgbClr val="FFFFFF"/>
                          </a:solidFill>
                        </a:rPr>
                        <a:t>Style</a:t>
                      </a:r>
                      <a:endParaRPr sz="1000" b="1"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Users_who_answer</a:t>
                      </a:r>
                      <a:endParaRPr sz="1000" b="1"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lgn="ctr">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Users_who_purchase</a:t>
                      </a:r>
                      <a:endParaRPr sz="1000" b="1"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424793">
                <a:tc>
                  <a:txBody>
                    <a:bodyPr/>
                    <a:lstStyle/>
                    <a:p>
                      <a:pPr algn="l"/>
                      <a:r>
                        <a:rPr lang="en-US" sz="1000">
                          <a:solidFill>
                            <a:schemeClr val="tx1"/>
                          </a:solidFill>
                          <a:effectLst/>
                        </a:rPr>
                        <a:t>Women's Styles</a:t>
                      </a:r>
                    </a:p>
                  </a:txBody>
                  <a:tcPr anchor="ctr">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US" sz="1000" dirty="0"/>
                        <a:t>469</a:t>
                      </a:r>
                      <a:endParaRPr sz="1000" dirty="0"/>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US" sz="1000" dirty="0"/>
                        <a:t>252</a:t>
                      </a:r>
                      <a:endParaRPr sz="1000" dirty="0"/>
                    </a:p>
                  </a:txBody>
                  <a:tcPr marL="91425" marR="91425" marT="91425" marB="91425">
                    <a:lnT w="9525" cap="flat" cmpd="sng" algn="ctr">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424793">
                <a:tc>
                  <a:txBody>
                    <a:bodyPr/>
                    <a:lstStyle/>
                    <a:p>
                      <a:pPr algn="l"/>
                      <a:r>
                        <a:rPr lang="en-US" sz="1000" dirty="0">
                          <a:solidFill>
                            <a:schemeClr val="tx1"/>
                          </a:solidFill>
                          <a:effectLst/>
                        </a:rPr>
                        <a:t>Men's Styles</a:t>
                      </a:r>
                    </a:p>
                  </a:txBody>
                  <a:tcPr anchor="ctr"/>
                </a:tc>
                <a:tc>
                  <a:txBody>
                    <a:bodyPr/>
                    <a:lstStyle/>
                    <a:p>
                      <a:pPr marL="0" lvl="0" indent="0" algn="ctr" rtl="0">
                        <a:spcBef>
                          <a:spcPts val="0"/>
                        </a:spcBef>
                        <a:spcAft>
                          <a:spcPts val="0"/>
                        </a:spcAft>
                        <a:buNone/>
                      </a:pPr>
                      <a:r>
                        <a:rPr lang="en-US" sz="1000" dirty="0"/>
                        <a:t>432</a:t>
                      </a:r>
                      <a:endParaRPr sz="1000" dirty="0"/>
                    </a:p>
                  </a:txBody>
                  <a:tcPr marL="91425" marR="91425" marT="91425" marB="91425"/>
                </a:tc>
                <a:tc>
                  <a:txBody>
                    <a:bodyPr/>
                    <a:lstStyle/>
                    <a:p>
                      <a:pPr marL="0" lvl="0" indent="0" algn="ctr" rtl="0">
                        <a:spcBef>
                          <a:spcPts val="0"/>
                        </a:spcBef>
                        <a:spcAft>
                          <a:spcPts val="0"/>
                        </a:spcAft>
                        <a:buNone/>
                      </a:pPr>
                      <a:r>
                        <a:rPr lang="en-US" sz="1000" dirty="0"/>
                        <a:t>243</a:t>
                      </a:r>
                      <a:endParaRPr sz="1000" dirty="0"/>
                    </a:p>
                  </a:txBody>
                  <a:tcPr marL="91425" marR="91425" marT="91425" marB="91425"/>
                </a:tc>
                <a:extLst>
                  <a:ext uri="{0D108BD9-81ED-4DB2-BD59-A6C34878D82A}">
                    <a16:rowId xmlns:a16="http://schemas.microsoft.com/office/drawing/2014/main" val="10002"/>
                  </a:ext>
                </a:extLst>
              </a:tr>
              <a:tr h="424793">
                <a:tc>
                  <a:txBody>
                    <a:bodyPr/>
                    <a:lstStyle/>
                    <a:p>
                      <a:pPr algn="l"/>
                      <a:r>
                        <a:rPr lang="en-US" sz="1000" dirty="0">
                          <a:solidFill>
                            <a:schemeClr val="tx1"/>
                          </a:solidFill>
                          <a:effectLst/>
                        </a:rPr>
                        <a:t>I'm not sure. Let's skip it.</a:t>
                      </a:r>
                    </a:p>
                  </a:txBody>
                  <a:tcPr anchor="ctr"/>
                </a:tc>
                <a:tc>
                  <a:txBody>
                    <a:bodyPr/>
                    <a:lstStyle/>
                    <a:p>
                      <a:pPr marL="0" lvl="0" indent="0" algn="ctr" rtl="0">
                        <a:spcBef>
                          <a:spcPts val="0"/>
                        </a:spcBef>
                        <a:spcAft>
                          <a:spcPts val="0"/>
                        </a:spcAft>
                        <a:buNone/>
                      </a:pPr>
                      <a:r>
                        <a:rPr lang="en-US" sz="1000" dirty="0"/>
                        <a:t>99</a:t>
                      </a:r>
                      <a:endParaRPr sz="1000" dirty="0"/>
                    </a:p>
                  </a:txBody>
                  <a:tcPr marL="91425" marR="91425" marT="91425" marB="91425"/>
                </a:tc>
                <a:tc>
                  <a:txBody>
                    <a:bodyPr/>
                    <a:lstStyle/>
                    <a:p>
                      <a:pPr marL="0" lvl="0" indent="0" algn="ctr" rtl="0">
                        <a:spcBef>
                          <a:spcPts val="0"/>
                        </a:spcBef>
                        <a:spcAft>
                          <a:spcPts val="0"/>
                        </a:spcAft>
                        <a:buNone/>
                      </a:pPr>
                      <a:r>
                        <a:rPr lang="en-US" sz="1000" dirty="0"/>
                        <a:t>0</a:t>
                      </a:r>
                      <a:endParaRPr sz="1000" dirty="0"/>
                    </a:p>
                  </a:txBody>
                  <a:tcPr marL="91425" marR="91425" marT="91425" marB="91425"/>
                </a:tc>
                <a:extLst>
                  <a:ext uri="{0D108BD9-81ED-4DB2-BD59-A6C34878D82A}">
                    <a16:rowId xmlns:a16="http://schemas.microsoft.com/office/drawing/2014/main" val="142058852"/>
                  </a:ext>
                </a:extLst>
              </a:tr>
            </a:tbl>
          </a:graphicData>
        </a:graphic>
      </p:graphicFrame>
    </p:spTree>
    <p:extLst>
      <p:ext uri="{BB962C8B-B14F-4D97-AF65-F5344CB8AC3E}">
        <p14:creationId xmlns:p14="http://schemas.microsoft.com/office/powerpoint/2010/main" val="488146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323">
            <a:extLst>
              <a:ext uri="{FF2B5EF4-FFF2-40B4-BE49-F238E27FC236}">
                <a16:creationId xmlns:a16="http://schemas.microsoft.com/office/drawing/2014/main" id="{93E8153E-E0D4-48F9-8626-48AB4AA7B33D}"/>
              </a:ext>
            </a:extLst>
          </p:cNvPr>
          <p:cNvSpPr txBox="1"/>
          <p:nvPr/>
        </p:nvSpPr>
        <p:spPr>
          <a:xfrm>
            <a:off x="5337919" y="483866"/>
            <a:ext cx="3657601" cy="3030299"/>
          </a:xfrm>
          <a:prstGeom prst="rect">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anchor="t" anchorCtr="0">
            <a:noAutofit/>
          </a:bodyPr>
          <a:lstStyle/>
          <a:p>
            <a:r>
              <a:rPr lang="en-US" sz="800">
                <a:solidFill>
                  <a:srgbClr val="B3CCFF"/>
                </a:solidFill>
                <a:latin typeface="Monaco, Menlo,  Ubuntu Mono"/>
              </a:rPr>
              <a:t>ith</a:t>
            </a:r>
            <a:r>
              <a:rPr lang="en-US" sz="800">
                <a:solidFill>
                  <a:srgbClr val="FFFFFF"/>
                </a:solidFill>
                <a:latin typeface="Monaco, Menlo,  Ubuntu Mono"/>
              </a:rPr>
              <a:t> browse </a:t>
            </a:r>
            <a:r>
              <a:rPr lang="en-US" sz="800">
                <a:solidFill>
                  <a:srgbClr val="B3CCFF"/>
                </a:solidFill>
                <a:latin typeface="Monaco, Menlo,  Ubuntu Mono"/>
              </a:rPr>
              <a:t>as</a:t>
            </a:r>
            <a:endParaRPr lang="en-US" sz="800">
              <a:solidFill>
                <a:srgbClr val="FFFFFF"/>
              </a:solidFill>
              <a:latin typeface="Monaco, Menlo,  Ubuntu Mono"/>
            </a:endParaRPr>
          </a:p>
          <a:p>
            <a:r>
              <a:rPr lang="en-US" sz="800">
                <a:solidFill>
                  <a:srgbClr val="E85D7F"/>
                </a:solidFill>
                <a:latin typeface="Monaco, Menlo,  Ubuntu Mono"/>
              </a:rPr>
              <a:t>(</a:t>
            </a:r>
            <a:r>
              <a:rPr lang="en-US" sz="800">
                <a:solidFill>
                  <a:srgbClr val="B3CCFF"/>
                </a:solidFill>
                <a:latin typeface="Monaco, Menlo,  Ubuntu Mono"/>
              </a:rPr>
              <a:t>SELECT</a:t>
            </a:r>
            <a:r>
              <a:rPr lang="en-US" sz="800">
                <a:solidFill>
                  <a:srgbClr val="FFFFFF"/>
                </a:solidFill>
                <a:latin typeface="Monaco, Menlo,  Ubuntu Mono"/>
              </a:rPr>
              <a:t> </a:t>
            </a:r>
            <a:r>
              <a:rPr lang="en-US" sz="800">
                <a:solidFill>
                  <a:srgbClr val="B3CCFF"/>
                </a:solidFill>
                <a:latin typeface="Monaco, Menlo,  Ubuntu Mono"/>
              </a:rPr>
              <a:t>DISTINCT</a:t>
            </a:r>
            <a:r>
              <a:rPr lang="en-US" sz="800">
                <a:solidFill>
                  <a:srgbClr val="FFFFFF"/>
                </a:solidFill>
                <a:latin typeface="Monaco, Menlo,  Ubuntu Mono"/>
              </a:rPr>
              <a:t> q.user_id,</a:t>
            </a:r>
          </a:p>
          <a:p>
            <a:r>
              <a:rPr lang="en-US" sz="800">
                <a:solidFill>
                  <a:srgbClr val="FFFFFF"/>
                </a:solidFill>
                <a:latin typeface="Monaco, Menlo,  Ubuntu Mono"/>
              </a:rPr>
              <a:t>  p.style,</a:t>
            </a:r>
          </a:p>
          <a:p>
            <a:r>
              <a:rPr lang="en-US" sz="800">
                <a:solidFill>
                  <a:srgbClr val="FFFFFF"/>
                </a:solidFill>
                <a:latin typeface="Monaco, Menlo,  Ubuntu Mono"/>
              </a:rPr>
              <a:t>  </a:t>
            </a:r>
            <a:r>
              <a:rPr lang="en-US" sz="800">
                <a:solidFill>
                  <a:srgbClr val="939598"/>
                </a:solidFill>
                <a:latin typeface="Monaco, Menlo,  Ubuntu Mono"/>
              </a:rPr>
              <a:t>--p.price,</a:t>
            </a:r>
            <a:endParaRPr lang="en-US" sz="800">
              <a:solidFill>
                <a:srgbClr val="FFFFFF"/>
              </a:solidFill>
              <a:latin typeface="Monaco, Menlo,  Ubuntu Mono"/>
            </a:endParaRPr>
          </a:p>
          <a:p>
            <a:r>
              <a:rPr lang="en-US" sz="800">
                <a:solidFill>
                  <a:srgbClr val="FFFFFF"/>
                </a:solidFill>
                <a:latin typeface="Monaco, Menlo,  Ubuntu Mono"/>
              </a:rPr>
              <a:t>  p.color, </a:t>
            </a:r>
          </a:p>
          <a:p>
            <a:r>
              <a:rPr lang="en-US" sz="800">
                <a:solidFill>
                  <a:srgbClr val="FFFFFF"/>
                </a:solidFill>
                <a:latin typeface="Monaco, Menlo,  Ubuntu Mono"/>
              </a:rPr>
              <a:t>  p.model_name,</a:t>
            </a:r>
          </a:p>
          <a:p>
            <a:r>
              <a:rPr lang="en-US" sz="800">
                <a:solidFill>
                  <a:srgbClr val="FFFFFF"/>
                </a:solidFill>
                <a:latin typeface="Monaco, Menlo,  Ubuntu Mono"/>
              </a:rPr>
              <a:t>  h.user_id </a:t>
            </a:r>
            <a:r>
              <a:rPr lang="en-US" sz="800">
                <a:solidFill>
                  <a:srgbClr val="B3CCFF"/>
                </a:solidFill>
                <a:latin typeface="Monaco, Menlo,  Ubuntu Mono"/>
              </a:rPr>
              <a:t>IS</a:t>
            </a:r>
            <a:r>
              <a:rPr lang="en-US" sz="800">
                <a:solidFill>
                  <a:srgbClr val="FFFFFF"/>
                </a:solidFill>
                <a:latin typeface="Monaco, Menlo,  Ubuntu Mono"/>
              </a:rPr>
              <a:t> </a:t>
            </a:r>
            <a:r>
              <a:rPr lang="en-US" sz="800">
                <a:solidFill>
                  <a:srgbClr val="B3CCFF"/>
                </a:solidFill>
                <a:latin typeface="Monaco, Menlo,  Ubuntu Mono"/>
              </a:rPr>
              <a:t>NOT</a:t>
            </a:r>
            <a:r>
              <a:rPr lang="en-US" sz="800">
                <a:solidFill>
                  <a:srgbClr val="FFFFFF"/>
                </a:solidFill>
                <a:latin typeface="Monaco, Menlo,  Ubuntu Mono"/>
              </a:rPr>
              <a:t> </a:t>
            </a:r>
            <a:r>
              <a:rPr lang="en-US" sz="800">
                <a:solidFill>
                  <a:srgbClr val="CC7BC2"/>
                </a:solidFill>
                <a:latin typeface="Monaco, Menlo,  Ubuntu Mono"/>
              </a:rPr>
              <a:t>NULL</a:t>
            </a:r>
            <a:r>
              <a:rPr lang="en-US" sz="800">
                <a:solidFill>
                  <a:srgbClr val="FFFFFF"/>
                </a:solidFill>
                <a:latin typeface="Monaco, Menlo,  Ubuntu Mono"/>
              </a:rPr>
              <a:t> </a:t>
            </a:r>
            <a:r>
              <a:rPr lang="en-US" sz="800">
                <a:solidFill>
                  <a:srgbClr val="B3CCFF"/>
                </a:solidFill>
                <a:latin typeface="Monaco, Menlo,  Ubuntu Mono"/>
              </a:rPr>
              <a:t>as</a:t>
            </a:r>
            <a:r>
              <a:rPr lang="en-US" sz="800">
                <a:solidFill>
                  <a:srgbClr val="FFFFFF"/>
                </a:solidFill>
                <a:latin typeface="Monaco, Menlo,  Ubuntu Mono"/>
              </a:rPr>
              <a:t> </a:t>
            </a:r>
            <a:r>
              <a:rPr lang="en-US" sz="800">
                <a:solidFill>
                  <a:srgbClr val="FFE083"/>
                </a:solidFill>
                <a:latin typeface="Monaco, Menlo,  Ubuntu Mono"/>
              </a:rPr>
              <a:t>'is_home_try_on'</a:t>
            </a:r>
            <a:r>
              <a:rPr lang="en-US" sz="800">
                <a:solidFill>
                  <a:srgbClr val="FFFFFF"/>
                </a:solidFill>
                <a:latin typeface="Monaco, Menlo,  Ubuntu Mono"/>
              </a:rPr>
              <a:t>,</a:t>
            </a:r>
          </a:p>
          <a:p>
            <a:r>
              <a:rPr lang="en-US" sz="800">
                <a:solidFill>
                  <a:srgbClr val="FFFFFF"/>
                </a:solidFill>
                <a:latin typeface="Monaco, Menlo,  Ubuntu Mono"/>
              </a:rPr>
              <a:t>  h.number_of_pairs, </a:t>
            </a:r>
          </a:p>
          <a:p>
            <a:r>
              <a:rPr lang="en-US" sz="800">
                <a:solidFill>
                  <a:srgbClr val="FFFFFF"/>
                </a:solidFill>
                <a:latin typeface="Monaco, Menlo,  Ubuntu Mono"/>
              </a:rPr>
              <a:t>  p.user_id </a:t>
            </a:r>
            <a:r>
              <a:rPr lang="en-US" sz="800">
                <a:solidFill>
                  <a:srgbClr val="B3CCFF"/>
                </a:solidFill>
                <a:latin typeface="Monaco, Menlo,  Ubuntu Mono"/>
              </a:rPr>
              <a:t>IS</a:t>
            </a:r>
            <a:r>
              <a:rPr lang="en-US" sz="800">
                <a:solidFill>
                  <a:srgbClr val="FFFFFF"/>
                </a:solidFill>
                <a:latin typeface="Monaco, Menlo,  Ubuntu Mono"/>
              </a:rPr>
              <a:t> </a:t>
            </a:r>
            <a:r>
              <a:rPr lang="en-US" sz="800">
                <a:solidFill>
                  <a:srgbClr val="B3CCFF"/>
                </a:solidFill>
                <a:latin typeface="Monaco, Menlo,  Ubuntu Mono"/>
              </a:rPr>
              <a:t>NOT</a:t>
            </a:r>
            <a:r>
              <a:rPr lang="en-US" sz="800">
                <a:solidFill>
                  <a:srgbClr val="FFFFFF"/>
                </a:solidFill>
                <a:latin typeface="Monaco, Menlo,  Ubuntu Mono"/>
              </a:rPr>
              <a:t> </a:t>
            </a:r>
            <a:r>
              <a:rPr lang="en-US" sz="800">
                <a:solidFill>
                  <a:srgbClr val="CC7BC2"/>
                </a:solidFill>
                <a:latin typeface="Monaco, Menlo,  Ubuntu Mono"/>
              </a:rPr>
              <a:t>NULL</a:t>
            </a:r>
            <a:r>
              <a:rPr lang="en-US" sz="800">
                <a:solidFill>
                  <a:srgbClr val="FFFFFF"/>
                </a:solidFill>
                <a:latin typeface="Monaco, Menlo,  Ubuntu Mono"/>
              </a:rPr>
              <a:t> </a:t>
            </a:r>
            <a:r>
              <a:rPr lang="en-US" sz="800">
                <a:solidFill>
                  <a:srgbClr val="B3CCFF"/>
                </a:solidFill>
                <a:latin typeface="Monaco, Menlo,  Ubuntu Mono"/>
              </a:rPr>
              <a:t>as</a:t>
            </a:r>
            <a:r>
              <a:rPr lang="en-US" sz="800">
                <a:solidFill>
                  <a:srgbClr val="FFFFFF"/>
                </a:solidFill>
                <a:latin typeface="Monaco, Menlo,  Ubuntu Mono"/>
              </a:rPr>
              <a:t>  </a:t>
            </a:r>
            <a:r>
              <a:rPr lang="en-US" sz="800">
                <a:solidFill>
                  <a:srgbClr val="FFE083"/>
                </a:solidFill>
                <a:latin typeface="Monaco, Menlo,  Ubuntu Mono"/>
              </a:rPr>
              <a:t>'is_purchase'</a:t>
            </a:r>
            <a:r>
              <a:rPr lang="en-US" sz="800">
                <a:solidFill>
                  <a:srgbClr val="FFFFFF"/>
                </a:solidFill>
                <a:latin typeface="Monaco, Menlo,  Ubuntu Mono"/>
              </a:rPr>
              <a:t> </a:t>
            </a:r>
          </a:p>
          <a:p>
            <a:r>
              <a:rPr lang="en-US" sz="800">
                <a:solidFill>
                  <a:srgbClr val="B3CCFF"/>
                </a:solidFill>
                <a:latin typeface="Monaco, Menlo,  Ubuntu Mono"/>
              </a:rPr>
              <a:t>FROM</a:t>
            </a:r>
            <a:r>
              <a:rPr lang="en-US" sz="800">
                <a:solidFill>
                  <a:srgbClr val="FFFFFF"/>
                </a:solidFill>
                <a:latin typeface="Monaco, Menlo,  Ubuntu Mono"/>
              </a:rPr>
              <a:t> quiz q</a:t>
            </a:r>
          </a:p>
          <a:p>
            <a:r>
              <a:rPr lang="en-US" sz="800">
                <a:solidFill>
                  <a:srgbClr val="B3CCFF"/>
                </a:solidFill>
                <a:latin typeface="Monaco, Menlo,  Ubuntu Mono"/>
              </a:rPr>
              <a:t>LEFT</a:t>
            </a:r>
            <a:r>
              <a:rPr lang="en-US" sz="800">
                <a:solidFill>
                  <a:srgbClr val="FFFFFF"/>
                </a:solidFill>
                <a:latin typeface="Monaco, Menlo,  Ubuntu Mono"/>
              </a:rPr>
              <a:t> </a:t>
            </a:r>
            <a:r>
              <a:rPr lang="en-US" sz="800">
                <a:solidFill>
                  <a:srgbClr val="B3CCFF"/>
                </a:solidFill>
                <a:latin typeface="Monaco, Menlo,  Ubuntu Mono"/>
              </a:rPr>
              <a:t>JOIN</a:t>
            </a:r>
            <a:r>
              <a:rPr lang="en-US" sz="800">
                <a:solidFill>
                  <a:srgbClr val="FFFFFF"/>
                </a:solidFill>
                <a:latin typeface="Monaco, Menlo,  Ubuntu Mono"/>
              </a:rPr>
              <a:t> home_try_on h</a:t>
            </a:r>
          </a:p>
          <a:p>
            <a:r>
              <a:rPr lang="en-US" sz="800">
                <a:solidFill>
                  <a:srgbClr val="B3CCFF"/>
                </a:solidFill>
                <a:latin typeface="Monaco, Menlo,  Ubuntu Mono"/>
              </a:rPr>
              <a:t>ON</a:t>
            </a:r>
            <a:r>
              <a:rPr lang="en-US" sz="800">
                <a:solidFill>
                  <a:srgbClr val="FFFFFF"/>
                </a:solidFill>
                <a:latin typeface="Monaco, Menlo,  Ubuntu Mono"/>
              </a:rPr>
              <a:t> q.user_id = h.user_id</a:t>
            </a:r>
          </a:p>
          <a:p>
            <a:r>
              <a:rPr lang="en-US" sz="800">
                <a:solidFill>
                  <a:srgbClr val="B3CCFF"/>
                </a:solidFill>
                <a:latin typeface="Monaco, Menlo,  Ubuntu Mono"/>
              </a:rPr>
              <a:t>LEFT</a:t>
            </a:r>
            <a:r>
              <a:rPr lang="en-US" sz="800">
                <a:solidFill>
                  <a:srgbClr val="FFFFFF"/>
                </a:solidFill>
                <a:latin typeface="Monaco, Menlo,  Ubuntu Mono"/>
              </a:rPr>
              <a:t> </a:t>
            </a:r>
            <a:r>
              <a:rPr lang="en-US" sz="800">
                <a:solidFill>
                  <a:srgbClr val="B3CCFF"/>
                </a:solidFill>
                <a:latin typeface="Monaco, Menlo,  Ubuntu Mono"/>
              </a:rPr>
              <a:t>JOIN</a:t>
            </a:r>
            <a:r>
              <a:rPr lang="en-US" sz="800">
                <a:solidFill>
                  <a:srgbClr val="FFFFFF"/>
                </a:solidFill>
                <a:latin typeface="Monaco, Menlo,  Ubuntu Mono"/>
              </a:rPr>
              <a:t> purchase p</a:t>
            </a:r>
          </a:p>
          <a:p>
            <a:r>
              <a:rPr lang="en-US" sz="800">
                <a:solidFill>
                  <a:srgbClr val="B3CCFF"/>
                </a:solidFill>
                <a:latin typeface="Monaco, Menlo,  Ubuntu Mono"/>
              </a:rPr>
              <a:t>ON</a:t>
            </a:r>
            <a:r>
              <a:rPr lang="en-US" sz="800">
                <a:solidFill>
                  <a:srgbClr val="FFFFFF"/>
                </a:solidFill>
                <a:latin typeface="Monaco, Menlo,  Ubuntu Mono"/>
              </a:rPr>
              <a:t> q.user_id = p.user_id</a:t>
            </a:r>
            <a:r>
              <a:rPr lang="en-US" sz="800">
                <a:solidFill>
                  <a:srgbClr val="E85D7F"/>
                </a:solidFill>
                <a:latin typeface="Monaco, Menlo,  Ubuntu Mono"/>
              </a:rPr>
              <a:t>)</a:t>
            </a:r>
            <a:endParaRPr lang="en-US" sz="800">
              <a:solidFill>
                <a:srgbClr val="FFFFFF"/>
              </a:solidFill>
              <a:latin typeface="Monaco, Menlo,  Ubuntu Mono"/>
            </a:endParaRPr>
          </a:p>
          <a:p>
            <a:br>
              <a:rPr lang="en-US" sz="800">
                <a:solidFill>
                  <a:srgbClr val="FFFFFF"/>
                </a:solidFill>
                <a:latin typeface="Monaco, Menlo,  Ubuntu Mono"/>
              </a:rPr>
            </a:br>
            <a:r>
              <a:rPr lang="en-US" sz="800">
                <a:solidFill>
                  <a:srgbClr val="B3CCFF"/>
                </a:solidFill>
                <a:latin typeface="Monaco, Menlo,  Ubuntu Mono"/>
              </a:rPr>
              <a:t>SELECT</a:t>
            </a:r>
            <a:r>
              <a:rPr lang="en-US" sz="800">
                <a:solidFill>
                  <a:srgbClr val="FFFFFF"/>
                </a:solidFill>
                <a:latin typeface="Monaco, Menlo,  Ubuntu Mono"/>
              </a:rPr>
              <a:t> </a:t>
            </a:r>
          </a:p>
          <a:p>
            <a:r>
              <a:rPr lang="en-US" sz="800">
                <a:solidFill>
                  <a:srgbClr val="FFFFFF"/>
                </a:solidFill>
                <a:latin typeface="Monaco, Menlo,  Ubuntu Mono"/>
              </a:rPr>
              <a:t>  model_name,</a:t>
            </a:r>
          </a:p>
          <a:p>
            <a:r>
              <a:rPr lang="en-US" sz="800">
                <a:solidFill>
                  <a:srgbClr val="FFFFFF"/>
                </a:solidFill>
                <a:latin typeface="Monaco, Menlo,  Ubuntu Mono"/>
              </a:rPr>
              <a:t>  style,</a:t>
            </a:r>
          </a:p>
          <a:p>
            <a:r>
              <a:rPr lang="en-US" sz="800">
                <a:solidFill>
                  <a:srgbClr val="FFFFFF"/>
                </a:solidFill>
                <a:latin typeface="Monaco, Menlo,  Ubuntu Mono"/>
              </a:rPr>
              <a:t>  color, </a:t>
            </a:r>
          </a:p>
          <a:p>
            <a:r>
              <a:rPr lang="en-US" sz="800">
                <a:solidFill>
                  <a:srgbClr val="FFFFFF"/>
                </a:solidFill>
                <a:latin typeface="Monaco, Menlo,  Ubuntu Mono"/>
              </a:rPr>
              <a:t>  </a:t>
            </a:r>
            <a:r>
              <a:rPr lang="en-US" sz="800">
                <a:solidFill>
                  <a:srgbClr val="939598"/>
                </a:solidFill>
                <a:latin typeface="Monaco, Menlo,  Ubuntu Mono"/>
              </a:rPr>
              <a:t>--price,</a:t>
            </a:r>
            <a:endParaRPr lang="en-US" sz="800">
              <a:solidFill>
                <a:srgbClr val="FFFFFF"/>
              </a:solidFill>
              <a:latin typeface="Monaco, Menlo,  Ubuntu Mono"/>
            </a:endParaRPr>
          </a:p>
          <a:p>
            <a:r>
              <a:rPr lang="en-US" sz="800">
                <a:solidFill>
                  <a:srgbClr val="FFFFFF"/>
                </a:solidFill>
                <a:latin typeface="Monaco, Menlo,  Ubuntu Mono"/>
              </a:rPr>
              <a:t>  </a:t>
            </a:r>
            <a:r>
              <a:rPr lang="en-US" sz="800">
                <a:solidFill>
                  <a:srgbClr val="B3CCFF"/>
                </a:solidFill>
                <a:latin typeface="Monaco, Menlo,  Ubuntu Mono"/>
              </a:rPr>
              <a:t>SUM</a:t>
            </a:r>
            <a:r>
              <a:rPr lang="en-US" sz="800">
                <a:solidFill>
                  <a:srgbClr val="E85D7F"/>
                </a:solidFill>
                <a:latin typeface="Monaco, Menlo,  Ubuntu Mono"/>
              </a:rPr>
              <a:t>(</a:t>
            </a:r>
            <a:r>
              <a:rPr lang="en-US" sz="800">
                <a:solidFill>
                  <a:srgbClr val="FFFFFF"/>
                </a:solidFill>
                <a:latin typeface="Monaco, Menlo,  Ubuntu Mono"/>
              </a:rPr>
              <a:t>is_purchase</a:t>
            </a:r>
            <a:r>
              <a:rPr lang="en-US" sz="800">
                <a:solidFill>
                  <a:srgbClr val="E85D7F"/>
                </a:solidFill>
                <a:latin typeface="Monaco, Menlo,  Ubuntu Mono"/>
              </a:rPr>
              <a:t>)</a:t>
            </a:r>
            <a:r>
              <a:rPr lang="en-US" sz="800">
                <a:solidFill>
                  <a:srgbClr val="FFFFFF"/>
                </a:solidFill>
                <a:latin typeface="Monaco, Menlo,  Ubuntu Mono"/>
              </a:rPr>
              <a:t> </a:t>
            </a:r>
            <a:r>
              <a:rPr lang="en-US" sz="800">
                <a:solidFill>
                  <a:srgbClr val="B3CCFF"/>
                </a:solidFill>
                <a:latin typeface="Monaco, Menlo,  Ubuntu Mono"/>
              </a:rPr>
              <a:t>as</a:t>
            </a:r>
            <a:r>
              <a:rPr lang="en-US" sz="800">
                <a:solidFill>
                  <a:srgbClr val="FFFFFF"/>
                </a:solidFill>
                <a:latin typeface="Monaco, Menlo,  Ubuntu Mono"/>
              </a:rPr>
              <a:t> purchase_users</a:t>
            </a:r>
          </a:p>
          <a:p>
            <a:r>
              <a:rPr lang="en-US" sz="800">
                <a:solidFill>
                  <a:srgbClr val="B3CCFF"/>
                </a:solidFill>
                <a:latin typeface="Monaco, Menlo,  Ubuntu Mono"/>
              </a:rPr>
              <a:t>FROM</a:t>
            </a:r>
            <a:r>
              <a:rPr lang="en-US" sz="800">
                <a:solidFill>
                  <a:srgbClr val="FFFFFF"/>
                </a:solidFill>
                <a:latin typeface="Monaco, Menlo,  Ubuntu Mono"/>
              </a:rPr>
              <a:t> browse</a:t>
            </a:r>
          </a:p>
          <a:p>
            <a:r>
              <a:rPr lang="en-US" sz="800">
                <a:solidFill>
                  <a:srgbClr val="B3CCFF"/>
                </a:solidFill>
                <a:latin typeface="Monaco, Menlo,  Ubuntu Mono"/>
              </a:rPr>
              <a:t>WHERE</a:t>
            </a:r>
            <a:r>
              <a:rPr lang="en-US" sz="800">
                <a:solidFill>
                  <a:srgbClr val="FFFFFF"/>
                </a:solidFill>
                <a:latin typeface="Monaco, Menlo,  Ubuntu Mono"/>
              </a:rPr>
              <a:t> model_name </a:t>
            </a:r>
            <a:r>
              <a:rPr lang="en-US" sz="800">
                <a:solidFill>
                  <a:srgbClr val="B3CCFF"/>
                </a:solidFill>
                <a:latin typeface="Monaco, Menlo,  Ubuntu Mono"/>
              </a:rPr>
              <a:t>IS</a:t>
            </a:r>
            <a:r>
              <a:rPr lang="en-US" sz="800">
                <a:solidFill>
                  <a:srgbClr val="FFFFFF"/>
                </a:solidFill>
                <a:latin typeface="Monaco, Menlo,  Ubuntu Mono"/>
              </a:rPr>
              <a:t> </a:t>
            </a:r>
            <a:r>
              <a:rPr lang="en-US" sz="800">
                <a:solidFill>
                  <a:srgbClr val="B3CCFF"/>
                </a:solidFill>
                <a:latin typeface="Monaco, Menlo,  Ubuntu Mono"/>
              </a:rPr>
              <a:t>NOT</a:t>
            </a:r>
            <a:r>
              <a:rPr lang="en-US" sz="800">
                <a:solidFill>
                  <a:srgbClr val="FFFFFF"/>
                </a:solidFill>
                <a:latin typeface="Monaco, Menlo,  Ubuntu Mono"/>
              </a:rPr>
              <a:t> </a:t>
            </a:r>
            <a:r>
              <a:rPr lang="en-US" sz="800">
                <a:solidFill>
                  <a:srgbClr val="CC7BC2"/>
                </a:solidFill>
                <a:latin typeface="Monaco, Menlo,  Ubuntu Mono"/>
              </a:rPr>
              <a:t>NULL</a:t>
            </a:r>
            <a:endParaRPr lang="en-US" sz="800">
              <a:solidFill>
                <a:srgbClr val="FFFFFF"/>
              </a:solidFill>
              <a:latin typeface="Monaco, Menlo,  Ubuntu Mono"/>
            </a:endParaRPr>
          </a:p>
          <a:p>
            <a:r>
              <a:rPr lang="en-US" sz="800">
                <a:solidFill>
                  <a:srgbClr val="B3CCFF"/>
                </a:solidFill>
                <a:latin typeface="Monaco, Menlo,  Ubuntu Mono"/>
              </a:rPr>
              <a:t>GROUP</a:t>
            </a:r>
            <a:r>
              <a:rPr lang="en-US" sz="800">
                <a:solidFill>
                  <a:srgbClr val="FFFFFF"/>
                </a:solidFill>
                <a:latin typeface="Monaco, Menlo,  Ubuntu Mono"/>
              </a:rPr>
              <a:t> </a:t>
            </a:r>
            <a:r>
              <a:rPr lang="en-US" sz="800">
                <a:solidFill>
                  <a:srgbClr val="B3CCFF"/>
                </a:solidFill>
                <a:latin typeface="Monaco, Menlo,  Ubuntu Mono"/>
              </a:rPr>
              <a:t>BY</a:t>
            </a:r>
            <a:r>
              <a:rPr lang="en-US" sz="800">
                <a:solidFill>
                  <a:srgbClr val="FFFFFF"/>
                </a:solidFill>
                <a:latin typeface="Monaco, Menlo,  Ubuntu Mono"/>
              </a:rPr>
              <a:t> </a:t>
            </a:r>
            <a:r>
              <a:rPr lang="en-US" sz="800">
                <a:solidFill>
                  <a:srgbClr val="FF8973"/>
                </a:solidFill>
                <a:latin typeface="Monaco, Menlo,  Ubuntu Mono"/>
              </a:rPr>
              <a:t>1</a:t>
            </a:r>
            <a:r>
              <a:rPr lang="en-US" sz="800">
                <a:solidFill>
                  <a:srgbClr val="FFFFFF"/>
                </a:solidFill>
                <a:latin typeface="Monaco, Menlo,  Ubuntu Mono"/>
              </a:rPr>
              <a:t>;</a:t>
            </a:r>
          </a:p>
        </p:txBody>
      </p:sp>
      <p:sp>
        <p:nvSpPr>
          <p:cNvPr id="2" name="TextBox 1">
            <a:extLst>
              <a:ext uri="{FF2B5EF4-FFF2-40B4-BE49-F238E27FC236}">
                <a16:creationId xmlns:a16="http://schemas.microsoft.com/office/drawing/2014/main" id="{C986BD11-CD02-4E12-B023-5C550D2282F1}"/>
              </a:ext>
            </a:extLst>
          </p:cNvPr>
          <p:cNvSpPr txBox="1"/>
          <p:nvPr/>
        </p:nvSpPr>
        <p:spPr>
          <a:xfrm>
            <a:off x="200578" y="83756"/>
            <a:ext cx="4943659" cy="400110"/>
          </a:xfrm>
          <a:prstGeom prst="rect">
            <a:avLst/>
          </a:prstGeom>
          <a:noFill/>
        </p:spPr>
        <p:txBody>
          <a:bodyPr wrap="square" rtlCol="0">
            <a:spAutoFit/>
          </a:bodyPr>
          <a:lstStyle/>
          <a:p>
            <a:r>
              <a:rPr lang="en-US" sz="2000" b="1" dirty="0">
                <a:solidFill>
                  <a:srgbClr val="295269"/>
                </a:solidFill>
                <a:latin typeface="Roboto"/>
                <a:ea typeface="Roboto"/>
              </a:rPr>
              <a:t>3.1 Most common model and color </a:t>
            </a:r>
          </a:p>
        </p:txBody>
      </p:sp>
      <p:sp>
        <p:nvSpPr>
          <p:cNvPr id="7" name="Shape 324">
            <a:extLst>
              <a:ext uri="{FF2B5EF4-FFF2-40B4-BE49-F238E27FC236}">
                <a16:creationId xmlns:a16="http://schemas.microsoft.com/office/drawing/2014/main" id="{5D298B08-F925-40D2-8324-92E966E0EC9A}"/>
              </a:ext>
            </a:extLst>
          </p:cNvPr>
          <p:cNvSpPr txBox="1"/>
          <p:nvPr/>
        </p:nvSpPr>
        <p:spPr>
          <a:xfrm>
            <a:off x="148480" y="489766"/>
            <a:ext cx="5181600" cy="118565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US" sz="1200" dirty="0">
                <a:latin typeface="Roboto"/>
                <a:ea typeface="Roboto"/>
                <a:cs typeface="Roboto"/>
                <a:sym typeface="Roboto"/>
              </a:rPr>
              <a:t>Create a query to emphasize the most wanted glasses with respect to color, style and price.</a:t>
            </a:r>
          </a:p>
          <a:p>
            <a:pPr lvl="0" rtl="0">
              <a:lnSpc>
                <a:spcPct val="115000"/>
              </a:lnSpc>
              <a:spcBef>
                <a:spcPts val="0"/>
              </a:spcBef>
              <a:spcAft>
                <a:spcPts val="0"/>
              </a:spcAft>
              <a:buClr>
                <a:schemeClr val="dk1"/>
              </a:buClr>
              <a:buSzPts val="1100"/>
            </a:pPr>
            <a:endParaRPr lang="en-US" sz="1200" dirty="0">
              <a:latin typeface="Roboto"/>
              <a:ea typeface="Roboto"/>
              <a:cs typeface="Roboto"/>
              <a:sym typeface="Roboto"/>
            </a:endParaRPr>
          </a:p>
        </p:txBody>
      </p:sp>
      <p:graphicFrame>
        <p:nvGraphicFramePr>
          <p:cNvPr id="9" name="Shape 317">
            <a:extLst>
              <a:ext uri="{FF2B5EF4-FFF2-40B4-BE49-F238E27FC236}">
                <a16:creationId xmlns:a16="http://schemas.microsoft.com/office/drawing/2014/main" id="{A54900C9-81E2-4304-948A-BDCF84F1FEEE}"/>
              </a:ext>
            </a:extLst>
          </p:cNvPr>
          <p:cNvGraphicFramePr/>
          <p:nvPr>
            <p:extLst>
              <p:ext uri="{D42A27DB-BD31-4B8C-83A1-F6EECF244321}">
                <p14:modId xmlns:p14="http://schemas.microsoft.com/office/powerpoint/2010/main" val="615769756"/>
              </p:ext>
            </p:extLst>
          </p:nvPr>
        </p:nvGraphicFramePr>
        <p:xfrm>
          <a:off x="148480" y="1675417"/>
          <a:ext cx="5181600" cy="2378200"/>
        </p:xfrm>
        <a:graphic>
          <a:graphicData uri="http://schemas.openxmlformats.org/drawingml/2006/table">
            <a:tbl>
              <a:tblPr>
                <a:noFill/>
                <a:tableStyleId>{8628B589-4659-4227-9C68-565DD4A46BFE}</a:tableStyleId>
              </a:tblPr>
              <a:tblGrid>
                <a:gridCol w="1209368">
                  <a:extLst>
                    <a:ext uri="{9D8B030D-6E8A-4147-A177-3AD203B41FA5}">
                      <a16:colId xmlns:a16="http://schemas.microsoft.com/office/drawing/2014/main" val="20000"/>
                    </a:ext>
                  </a:extLst>
                </a:gridCol>
                <a:gridCol w="1362751">
                  <a:extLst>
                    <a:ext uri="{9D8B030D-6E8A-4147-A177-3AD203B41FA5}">
                      <a16:colId xmlns:a16="http://schemas.microsoft.com/office/drawing/2014/main" val="20001"/>
                    </a:ext>
                  </a:extLst>
                </a:gridCol>
                <a:gridCol w="1746209">
                  <a:extLst>
                    <a:ext uri="{9D8B030D-6E8A-4147-A177-3AD203B41FA5}">
                      <a16:colId xmlns:a16="http://schemas.microsoft.com/office/drawing/2014/main" val="20002"/>
                    </a:ext>
                  </a:extLst>
                </a:gridCol>
                <a:gridCol w="863272">
                  <a:extLst>
                    <a:ext uri="{9D8B030D-6E8A-4147-A177-3AD203B41FA5}">
                      <a16:colId xmlns:a16="http://schemas.microsoft.com/office/drawing/2014/main" val="20003"/>
                    </a:ext>
                  </a:extLst>
                </a:gridCol>
              </a:tblGrid>
              <a:tr h="407950">
                <a:tc>
                  <a:txBody>
                    <a:bodyPr/>
                    <a:lstStyle/>
                    <a:p>
                      <a:pPr algn="ctr"/>
                      <a:r>
                        <a:rPr lang="en-US" sz="1000">
                          <a:solidFill>
                            <a:schemeClr val="tx1"/>
                          </a:solidFill>
                          <a:effectLst/>
                        </a:rPr>
                        <a:t>model_name</a:t>
                      </a:r>
                    </a:p>
                  </a:txBody>
                  <a:tcPr anchor="ctr">
                    <a:solidFill>
                      <a:srgbClr val="204056">
                        <a:alpha val="82490"/>
                      </a:srgbClr>
                    </a:solidFill>
                  </a:tcPr>
                </a:tc>
                <a:tc>
                  <a:txBody>
                    <a:bodyPr/>
                    <a:lstStyle/>
                    <a:p>
                      <a:pPr algn="ctr"/>
                      <a:r>
                        <a:rPr lang="en-US" sz="1000">
                          <a:solidFill>
                            <a:schemeClr val="tx1"/>
                          </a:solidFill>
                          <a:effectLst/>
                        </a:rPr>
                        <a:t>style</a:t>
                      </a:r>
                    </a:p>
                  </a:txBody>
                  <a:tcPr anchor="ctr">
                    <a:solidFill>
                      <a:srgbClr val="204056">
                        <a:alpha val="82490"/>
                      </a:srgbClr>
                    </a:solidFill>
                  </a:tcPr>
                </a:tc>
                <a:tc>
                  <a:txBody>
                    <a:bodyPr/>
                    <a:lstStyle/>
                    <a:p>
                      <a:pPr algn="ctr"/>
                      <a:r>
                        <a:rPr lang="en-US" sz="1000">
                          <a:solidFill>
                            <a:schemeClr val="tx1"/>
                          </a:solidFill>
                          <a:effectLst/>
                        </a:rPr>
                        <a:t>color</a:t>
                      </a:r>
                    </a:p>
                  </a:txBody>
                  <a:tcPr anchor="ctr">
                    <a:solidFill>
                      <a:srgbClr val="204056">
                        <a:alpha val="82490"/>
                      </a:srgbClr>
                    </a:solidFill>
                  </a:tcPr>
                </a:tc>
                <a:tc>
                  <a:txBody>
                    <a:bodyPr/>
                    <a:lstStyle/>
                    <a:p>
                      <a:pPr algn="ctr"/>
                      <a:r>
                        <a:rPr lang="en-US" sz="1000" dirty="0">
                          <a:solidFill>
                            <a:schemeClr val="tx1"/>
                          </a:solidFill>
                          <a:effectLst/>
                        </a:rPr>
                        <a:t>purchase</a:t>
                      </a:r>
                    </a:p>
                  </a:txBody>
                  <a:tcPr anchor="ctr">
                    <a:solidFill>
                      <a:srgbClr val="204056">
                        <a:alpha val="82490"/>
                      </a:srgbClr>
                    </a:solidFill>
                  </a:tcPr>
                </a:tc>
                <a:extLst>
                  <a:ext uri="{0D108BD9-81ED-4DB2-BD59-A6C34878D82A}">
                    <a16:rowId xmlns:a16="http://schemas.microsoft.com/office/drawing/2014/main" val="10000"/>
                  </a:ext>
                </a:extLst>
              </a:tr>
              <a:tr h="328375">
                <a:tc>
                  <a:txBody>
                    <a:bodyPr/>
                    <a:lstStyle/>
                    <a:p>
                      <a:pPr algn="ctr"/>
                      <a:r>
                        <a:rPr lang="en-US" sz="1000">
                          <a:solidFill>
                            <a:schemeClr val="tx1"/>
                          </a:solidFill>
                          <a:effectLst/>
                        </a:rPr>
                        <a:t>Brady</a:t>
                      </a:r>
                    </a:p>
                  </a:txBody>
                  <a:tcPr anchor="ctr"/>
                </a:tc>
                <a:tc>
                  <a:txBody>
                    <a:bodyPr/>
                    <a:lstStyle/>
                    <a:p>
                      <a:pPr algn="ctr"/>
                      <a:r>
                        <a:rPr lang="en-US" sz="1000">
                          <a:solidFill>
                            <a:schemeClr val="tx1"/>
                          </a:solidFill>
                          <a:effectLst/>
                        </a:rPr>
                        <a:t>Men's Styles</a:t>
                      </a:r>
                    </a:p>
                  </a:txBody>
                  <a:tcPr anchor="ctr"/>
                </a:tc>
                <a:tc>
                  <a:txBody>
                    <a:bodyPr/>
                    <a:lstStyle/>
                    <a:p>
                      <a:pPr algn="ctr"/>
                      <a:r>
                        <a:rPr lang="en-US" sz="1000">
                          <a:solidFill>
                            <a:schemeClr val="tx1"/>
                          </a:solidFill>
                          <a:effectLst/>
                        </a:rPr>
                        <a:t>Layered Tortoise Matte</a:t>
                      </a:r>
                    </a:p>
                  </a:txBody>
                  <a:tcPr anchor="ctr"/>
                </a:tc>
                <a:tc>
                  <a:txBody>
                    <a:bodyPr/>
                    <a:lstStyle/>
                    <a:p>
                      <a:pPr algn="ctr"/>
                      <a:r>
                        <a:rPr lang="en-US" sz="1000">
                          <a:solidFill>
                            <a:schemeClr val="tx1"/>
                          </a:solidFill>
                          <a:effectLst/>
                        </a:rPr>
                        <a:t>95</a:t>
                      </a:r>
                    </a:p>
                  </a:txBody>
                  <a:tcPr anchor="ctr"/>
                </a:tc>
                <a:extLst>
                  <a:ext uri="{0D108BD9-81ED-4DB2-BD59-A6C34878D82A}">
                    <a16:rowId xmlns:a16="http://schemas.microsoft.com/office/drawing/2014/main" val="10001"/>
                  </a:ext>
                </a:extLst>
              </a:tr>
              <a:tr h="328375">
                <a:tc>
                  <a:txBody>
                    <a:bodyPr/>
                    <a:lstStyle/>
                    <a:p>
                      <a:pPr algn="ctr"/>
                      <a:r>
                        <a:rPr lang="en-US" sz="1000">
                          <a:solidFill>
                            <a:schemeClr val="tx1"/>
                          </a:solidFill>
                          <a:effectLst/>
                        </a:rPr>
                        <a:t>Dawes</a:t>
                      </a:r>
                    </a:p>
                  </a:txBody>
                  <a:tcPr anchor="ctr"/>
                </a:tc>
                <a:tc>
                  <a:txBody>
                    <a:bodyPr/>
                    <a:lstStyle/>
                    <a:p>
                      <a:pPr algn="ctr"/>
                      <a:r>
                        <a:rPr lang="en-US" sz="1000">
                          <a:solidFill>
                            <a:schemeClr val="tx1"/>
                          </a:solidFill>
                          <a:effectLst/>
                        </a:rPr>
                        <a:t>Men's Styles</a:t>
                      </a:r>
                    </a:p>
                  </a:txBody>
                  <a:tcPr anchor="ctr"/>
                </a:tc>
                <a:tc>
                  <a:txBody>
                    <a:bodyPr/>
                    <a:lstStyle/>
                    <a:p>
                      <a:pPr algn="ctr"/>
                      <a:r>
                        <a:rPr lang="en-US" sz="1000">
                          <a:solidFill>
                            <a:schemeClr val="tx1"/>
                          </a:solidFill>
                          <a:effectLst/>
                        </a:rPr>
                        <a:t>Jet Black</a:t>
                      </a:r>
                    </a:p>
                  </a:txBody>
                  <a:tcPr anchor="ctr"/>
                </a:tc>
                <a:tc>
                  <a:txBody>
                    <a:bodyPr/>
                    <a:lstStyle/>
                    <a:p>
                      <a:pPr algn="ctr"/>
                      <a:r>
                        <a:rPr lang="en-US" sz="1000">
                          <a:solidFill>
                            <a:schemeClr val="tx1"/>
                          </a:solidFill>
                          <a:effectLst/>
                        </a:rPr>
                        <a:t>107</a:t>
                      </a:r>
                    </a:p>
                  </a:txBody>
                  <a:tcPr anchor="ctr"/>
                </a:tc>
                <a:extLst>
                  <a:ext uri="{0D108BD9-81ED-4DB2-BD59-A6C34878D82A}">
                    <a16:rowId xmlns:a16="http://schemas.microsoft.com/office/drawing/2014/main" val="10002"/>
                  </a:ext>
                </a:extLst>
              </a:tr>
              <a:tr h="328375">
                <a:tc>
                  <a:txBody>
                    <a:bodyPr/>
                    <a:lstStyle/>
                    <a:p>
                      <a:pPr algn="ctr"/>
                      <a:r>
                        <a:rPr lang="en-US" sz="1000">
                          <a:solidFill>
                            <a:schemeClr val="tx1"/>
                          </a:solidFill>
                          <a:effectLst/>
                        </a:rPr>
                        <a:t>Eugene Narrow</a:t>
                      </a:r>
                    </a:p>
                  </a:txBody>
                  <a:tcPr anchor="ctr"/>
                </a:tc>
                <a:tc>
                  <a:txBody>
                    <a:bodyPr/>
                    <a:lstStyle/>
                    <a:p>
                      <a:pPr algn="ctr"/>
                      <a:r>
                        <a:rPr lang="en-US" sz="1000">
                          <a:solidFill>
                            <a:schemeClr val="tx1"/>
                          </a:solidFill>
                          <a:effectLst/>
                        </a:rPr>
                        <a:t>Women's Styles</a:t>
                      </a:r>
                    </a:p>
                  </a:txBody>
                  <a:tcPr anchor="ctr"/>
                </a:tc>
                <a:tc>
                  <a:txBody>
                    <a:bodyPr/>
                    <a:lstStyle/>
                    <a:p>
                      <a:pPr algn="ctr"/>
                      <a:r>
                        <a:rPr lang="en-US" sz="1000">
                          <a:solidFill>
                            <a:schemeClr val="tx1"/>
                          </a:solidFill>
                          <a:effectLst/>
                        </a:rPr>
                        <a:t>Rose Crystal</a:t>
                      </a:r>
                    </a:p>
                  </a:txBody>
                  <a:tcPr anchor="ctr"/>
                </a:tc>
                <a:tc>
                  <a:txBody>
                    <a:bodyPr/>
                    <a:lstStyle/>
                    <a:p>
                      <a:pPr algn="ctr"/>
                      <a:r>
                        <a:rPr lang="en-US" sz="1000">
                          <a:solidFill>
                            <a:schemeClr val="tx1"/>
                          </a:solidFill>
                          <a:effectLst/>
                        </a:rPr>
                        <a:t>116</a:t>
                      </a:r>
                    </a:p>
                  </a:txBody>
                  <a:tcPr anchor="ctr"/>
                </a:tc>
                <a:extLst>
                  <a:ext uri="{0D108BD9-81ED-4DB2-BD59-A6C34878D82A}">
                    <a16:rowId xmlns:a16="http://schemas.microsoft.com/office/drawing/2014/main" val="10003"/>
                  </a:ext>
                </a:extLst>
              </a:tr>
              <a:tr h="328375">
                <a:tc>
                  <a:txBody>
                    <a:bodyPr/>
                    <a:lstStyle/>
                    <a:p>
                      <a:pPr algn="ctr"/>
                      <a:r>
                        <a:rPr lang="en-US" sz="1000">
                          <a:solidFill>
                            <a:schemeClr val="tx1"/>
                          </a:solidFill>
                          <a:effectLst/>
                        </a:rPr>
                        <a:t>Lucy</a:t>
                      </a:r>
                    </a:p>
                  </a:txBody>
                  <a:tcPr anchor="ctr"/>
                </a:tc>
                <a:tc>
                  <a:txBody>
                    <a:bodyPr/>
                    <a:lstStyle/>
                    <a:p>
                      <a:pPr algn="ctr"/>
                      <a:r>
                        <a:rPr lang="en-US" sz="1000">
                          <a:solidFill>
                            <a:schemeClr val="tx1"/>
                          </a:solidFill>
                          <a:effectLst/>
                        </a:rPr>
                        <a:t>Women's Styles</a:t>
                      </a:r>
                    </a:p>
                  </a:txBody>
                  <a:tcPr anchor="ctr"/>
                </a:tc>
                <a:tc>
                  <a:txBody>
                    <a:bodyPr/>
                    <a:lstStyle/>
                    <a:p>
                      <a:pPr algn="ctr"/>
                      <a:r>
                        <a:rPr lang="en-US" sz="1000">
                          <a:solidFill>
                            <a:schemeClr val="tx1"/>
                          </a:solidFill>
                          <a:effectLst/>
                        </a:rPr>
                        <a:t>Elderflower Crystal</a:t>
                      </a:r>
                    </a:p>
                  </a:txBody>
                  <a:tcPr anchor="ctr"/>
                </a:tc>
                <a:tc>
                  <a:txBody>
                    <a:bodyPr/>
                    <a:lstStyle/>
                    <a:p>
                      <a:pPr algn="ctr"/>
                      <a:r>
                        <a:rPr lang="en-US" sz="1000">
                          <a:solidFill>
                            <a:schemeClr val="tx1"/>
                          </a:solidFill>
                          <a:effectLst/>
                        </a:rPr>
                        <a:t>86</a:t>
                      </a:r>
                    </a:p>
                  </a:txBody>
                  <a:tcPr anchor="ctr"/>
                </a:tc>
                <a:extLst>
                  <a:ext uri="{0D108BD9-81ED-4DB2-BD59-A6C34878D82A}">
                    <a16:rowId xmlns:a16="http://schemas.microsoft.com/office/drawing/2014/main" val="10004"/>
                  </a:ext>
                </a:extLst>
              </a:tr>
              <a:tr h="328375">
                <a:tc>
                  <a:txBody>
                    <a:bodyPr/>
                    <a:lstStyle/>
                    <a:p>
                      <a:pPr algn="ctr"/>
                      <a:r>
                        <a:rPr lang="en-US" sz="1000">
                          <a:solidFill>
                            <a:schemeClr val="tx1"/>
                          </a:solidFill>
                          <a:effectLst/>
                        </a:rPr>
                        <a:t>Monocle</a:t>
                      </a:r>
                    </a:p>
                  </a:txBody>
                  <a:tcPr anchor="ctr"/>
                </a:tc>
                <a:tc>
                  <a:txBody>
                    <a:bodyPr/>
                    <a:lstStyle/>
                    <a:p>
                      <a:pPr algn="ctr"/>
                      <a:r>
                        <a:rPr lang="en-US" sz="1000">
                          <a:solidFill>
                            <a:schemeClr val="tx1"/>
                          </a:solidFill>
                          <a:effectLst/>
                        </a:rPr>
                        <a:t>Men's Styles</a:t>
                      </a:r>
                    </a:p>
                  </a:txBody>
                  <a:tcPr anchor="ctr"/>
                </a:tc>
                <a:tc>
                  <a:txBody>
                    <a:bodyPr/>
                    <a:lstStyle/>
                    <a:p>
                      <a:pPr algn="ctr"/>
                      <a:r>
                        <a:rPr lang="en-US" sz="1000">
                          <a:solidFill>
                            <a:schemeClr val="tx1"/>
                          </a:solidFill>
                          <a:effectLst/>
                        </a:rPr>
                        <a:t>Endangered Tortoise</a:t>
                      </a:r>
                    </a:p>
                  </a:txBody>
                  <a:tcPr anchor="ctr"/>
                </a:tc>
                <a:tc>
                  <a:txBody>
                    <a:bodyPr/>
                    <a:lstStyle/>
                    <a:p>
                      <a:pPr algn="ctr"/>
                      <a:r>
                        <a:rPr lang="en-US" sz="1000">
                          <a:solidFill>
                            <a:schemeClr val="tx1"/>
                          </a:solidFill>
                          <a:effectLst/>
                        </a:rPr>
                        <a:t>41</a:t>
                      </a:r>
                    </a:p>
                  </a:txBody>
                  <a:tcPr anchor="ctr"/>
                </a:tc>
                <a:extLst>
                  <a:ext uri="{0D108BD9-81ED-4DB2-BD59-A6C34878D82A}">
                    <a16:rowId xmlns:a16="http://schemas.microsoft.com/office/drawing/2014/main" val="3956402918"/>
                  </a:ext>
                </a:extLst>
              </a:tr>
              <a:tr h="328375">
                <a:tc>
                  <a:txBody>
                    <a:bodyPr/>
                    <a:lstStyle/>
                    <a:p>
                      <a:pPr algn="ctr"/>
                      <a:r>
                        <a:rPr lang="en-US" sz="1000">
                          <a:solidFill>
                            <a:schemeClr val="tx1"/>
                          </a:solidFill>
                          <a:effectLst/>
                        </a:rPr>
                        <a:t>Olive</a:t>
                      </a:r>
                    </a:p>
                  </a:txBody>
                  <a:tcPr anchor="ctr"/>
                </a:tc>
                <a:tc>
                  <a:txBody>
                    <a:bodyPr/>
                    <a:lstStyle/>
                    <a:p>
                      <a:pPr algn="ctr"/>
                      <a:r>
                        <a:rPr lang="en-US" sz="1000">
                          <a:solidFill>
                            <a:schemeClr val="tx1"/>
                          </a:solidFill>
                          <a:effectLst/>
                        </a:rPr>
                        <a:t>Women's Styles</a:t>
                      </a:r>
                    </a:p>
                  </a:txBody>
                  <a:tcPr anchor="ctr"/>
                </a:tc>
                <a:tc>
                  <a:txBody>
                    <a:bodyPr/>
                    <a:lstStyle/>
                    <a:p>
                      <a:pPr algn="ctr"/>
                      <a:r>
                        <a:rPr lang="en-US" sz="1000">
                          <a:solidFill>
                            <a:schemeClr val="tx1"/>
                          </a:solidFill>
                          <a:effectLst/>
                        </a:rPr>
                        <a:t>Pearled Tortoise</a:t>
                      </a:r>
                    </a:p>
                  </a:txBody>
                  <a:tcPr anchor="ctr"/>
                </a:tc>
                <a:tc>
                  <a:txBody>
                    <a:bodyPr/>
                    <a:lstStyle/>
                    <a:p>
                      <a:pPr algn="ctr"/>
                      <a:r>
                        <a:rPr lang="en-US" sz="1000" dirty="0">
                          <a:solidFill>
                            <a:schemeClr val="tx1"/>
                          </a:solidFill>
                          <a:effectLst/>
                        </a:rPr>
                        <a:t>50</a:t>
                      </a:r>
                    </a:p>
                  </a:txBody>
                  <a:tcPr anchor="ctr"/>
                </a:tc>
                <a:extLst>
                  <a:ext uri="{0D108BD9-81ED-4DB2-BD59-A6C34878D82A}">
                    <a16:rowId xmlns:a16="http://schemas.microsoft.com/office/drawing/2014/main" val="1493381114"/>
                  </a:ext>
                </a:extLst>
              </a:tr>
            </a:tbl>
          </a:graphicData>
        </a:graphic>
      </p:graphicFrame>
    </p:spTree>
    <p:extLst>
      <p:ext uri="{BB962C8B-B14F-4D97-AF65-F5344CB8AC3E}">
        <p14:creationId xmlns:p14="http://schemas.microsoft.com/office/powerpoint/2010/main" val="609088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47485" y="57520"/>
            <a:ext cx="7691764" cy="47901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a:defRPr sz="2000" b="1">
                <a:solidFill>
                  <a:srgbClr val="295269"/>
                </a:solidFill>
                <a:latin typeface="Roboto"/>
                <a:ea typeface="Roboto"/>
                <a:cs typeface="Roboto"/>
              </a:defRPr>
            </a:lvl1pPr>
          </a:lstStyle>
          <a:p>
            <a:r>
              <a:rPr lang="en" dirty="0">
                <a:sym typeface="Roboto"/>
              </a:rPr>
              <a:t>    </a:t>
            </a:r>
          </a:p>
          <a:p>
            <a:r>
              <a:rPr lang="en-US" dirty="0"/>
              <a:t>4. Analyze data recommendation and additional insights</a:t>
            </a:r>
          </a:p>
        </p:txBody>
      </p:sp>
      <p:sp>
        <p:nvSpPr>
          <p:cNvPr id="324" name="Shape 324"/>
          <p:cNvSpPr txBox="1"/>
          <p:nvPr/>
        </p:nvSpPr>
        <p:spPr>
          <a:xfrm>
            <a:off x="147485" y="478430"/>
            <a:ext cx="8996516" cy="457141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US" sz="1200" b="1" dirty="0">
                <a:latin typeface="Roboto"/>
                <a:ea typeface="Roboto"/>
                <a:cs typeface="Roboto"/>
                <a:sym typeface="Roboto"/>
              </a:rPr>
              <a:t>Conclusion:</a:t>
            </a:r>
          </a:p>
          <a:p>
            <a:pPr marL="228600" indent="-228600">
              <a:lnSpc>
                <a:spcPct val="115000"/>
              </a:lnSpc>
              <a:buClr>
                <a:schemeClr val="dk1"/>
              </a:buClr>
              <a:buSzPts val="1100"/>
              <a:buAutoNum type="arabicPeriod"/>
            </a:pPr>
            <a:r>
              <a:rPr lang="en-US" sz="1200" b="1" dirty="0">
                <a:solidFill>
                  <a:srgbClr val="222222"/>
                </a:solidFill>
                <a:highlight>
                  <a:srgbClr val="FFFFFF"/>
                </a:highlight>
                <a:latin typeface="Roboto"/>
                <a:ea typeface="Roboto"/>
                <a:sym typeface="Roboto"/>
              </a:rPr>
              <a:t>Survey result</a:t>
            </a:r>
          </a:p>
          <a:p>
            <a:pPr>
              <a:lnSpc>
                <a:spcPct val="115000"/>
              </a:lnSpc>
              <a:buClr>
                <a:schemeClr val="dk1"/>
              </a:buClr>
              <a:buSzPts val="1100"/>
            </a:pPr>
            <a:r>
              <a:rPr lang="en-US" sz="1200" dirty="0">
                <a:solidFill>
                  <a:srgbClr val="222222"/>
                </a:solidFill>
                <a:highlight>
                  <a:srgbClr val="FFFFFF"/>
                </a:highlight>
                <a:latin typeface="Roboto"/>
                <a:ea typeface="Roboto"/>
                <a:sym typeface="Roboto"/>
              </a:rPr>
              <a:t>Survey shows lower competition rate for Q3, Q4 and Q5</a:t>
            </a:r>
          </a:p>
          <a:p>
            <a:pPr>
              <a:lnSpc>
                <a:spcPct val="115000"/>
              </a:lnSpc>
              <a:buClr>
                <a:schemeClr val="dk1"/>
              </a:buClr>
              <a:buSzPts val="1100"/>
            </a:pPr>
            <a:r>
              <a:rPr lang="en-US" sz="1200" dirty="0">
                <a:solidFill>
                  <a:srgbClr val="222222"/>
                </a:solidFill>
                <a:highlight>
                  <a:srgbClr val="FFFFFF"/>
                </a:highlight>
                <a:latin typeface="Roboto"/>
                <a:ea typeface="Roboto"/>
                <a:sym typeface="Roboto"/>
              </a:rPr>
              <a:t>Q3 some people do not have a preferred shape, they  are used to try on glasses then select one who fits better. In this case would be benefic  to have some models with different colors to try on or a software tool to take a picture of user and simulate with different shapes and colors.</a:t>
            </a:r>
          </a:p>
          <a:p>
            <a:pPr>
              <a:lnSpc>
                <a:spcPct val="115000"/>
              </a:lnSpc>
              <a:buClr>
                <a:schemeClr val="dk1"/>
              </a:buClr>
              <a:buSzPts val="1100"/>
            </a:pPr>
            <a:r>
              <a:rPr lang="en-US" sz="1200" dirty="0">
                <a:solidFill>
                  <a:srgbClr val="222222"/>
                </a:solidFill>
                <a:highlight>
                  <a:srgbClr val="FFFFFF"/>
                </a:highlight>
                <a:latin typeface="Roboto"/>
                <a:ea typeface="Roboto"/>
                <a:sym typeface="Roboto"/>
              </a:rPr>
              <a:t>Q5 in this case not all people had an eye exam.</a:t>
            </a:r>
          </a:p>
          <a:p>
            <a:pPr>
              <a:lnSpc>
                <a:spcPct val="115000"/>
              </a:lnSpc>
              <a:buClr>
                <a:schemeClr val="dk1"/>
              </a:buClr>
              <a:buSzPts val="1100"/>
            </a:pPr>
            <a:endParaRPr lang="en-US" sz="1200" dirty="0">
              <a:solidFill>
                <a:srgbClr val="222222"/>
              </a:solidFill>
              <a:highlight>
                <a:srgbClr val="FFFFFF"/>
              </a:highlight>
              <a:latin typeface="Roboto"/>
              <a:ea typeface="Roboto"/>
              <a:sym typeface="Roboto"/>
            </a:endParaRPr>
          </a:p>
          <a:p>
            <a:pPr>
              <a:lnSpc>
                <a:spcPct val="115000"/>
              </a:lnSpc>
              <a:buClr>
                <a:schemeClr val="dk1"/>
              </a:buClr>
              <a:buSzPts val="1100"/>
            </a:pPr>
            <a:r>
              <a:rPr lang="en-US" sz="1200" b="1" dirty="0">
                <a:solidFill>
                  <a:srgbClr val="222222"/>
                </a:solidFill>
                <a:highlight>
                  <a:srgbClr val="FFFFFF"/>
                </a:highlight>
                <a:latin typeface="Roboto"/>
                <a:ea typeface="Roboto"/>
                <a:cs typeface="Roboto"/>
                <a:sym typeface="Roboto"/>
              </a:rPr>
              <a:t>2. Funnel analysis</a:t>
            </a:r>
            <a:endParaRPr lang="en-US" sz="1200" b="1" dirty="0">
              <a:latin typeface="Roboto"/>
              <a:ea typeface="Roboto"/>
              <a:cs typeface="Roboto"/>
              <a:sym typeface="Roboto"/>
            </a:endParaRPr>
          </a:p>
          <a:p>
            <a:pPr lvl="0" rtl="0">
              <a:lnSpc>
                <a:spcPct val="115000"/>
              </a:lnSpc>
              <a:spcBef>
                <a:spcPts val="0"/>
              </a:spcBef>
              <a:spcAft>
                <a:spcPts val="0"/>
              </a:spcAft>
              <a:buClr>
                <a:schemeClr val="dk1"/>
              </a:buClr>
              <a:buSzPts val="1100"/>
            </a:pPr>
            <a:r>
              <a:rPr lang="en-US" sz="1200" dirty="0">
                <a:latin typeface="Roboto"/>
                <a:ea typeface="Roboto"/>
                <a:cs typeface="Roboto"/>
                <a:sym typeface="Roboto"/>
              </a:rPr>
              <a:t>Users who received more pairs at home were more likely to end up purchasing, 3 pairs 53% &amp; 5pairs 80%.</a:t>
            </a:r>
          </a:p>
          <a:p>
            <a:pPr lvl="0" rtl="0">
              <a:lnSpc>
                <a:spcPct val="115000"/>
              </a:lnSpc>
              <a:spcBef>
                <a:spcPts val="0"/>
              </a:spcBef>
              <a:spcAft>
                <a:spcPts val="0"/>
              </a:spcAft>
              <a:buClr>
                <a:schemeClr val="dk1"/>
              </a:buClr>
              <a:buSzPts val="1100"/>
            </a:pPr>
            <a:endParaRPr lang="en-US" sz="1200" dirty="0">
              <a:latin typeface="Roboto"/>
              <a:ea typeface="Roboto"/>
              <a:cs typeface="Roboto"/>
              <a:sym typeface="Roboto"/>
            </a:endParaRPr>
          </a:p>
          <a:p>
            <a:pPr lvl="0" rtl="0">
              <a:lnSpc>
                <a:spcPct val="115000"/>
              </a:lnSpc>
              <a:spcBef>
                <a:spcPts val="0"/>
              </a:spcBef>
              <a:spcAft>
                <a:spcPts val="0"/>
              </a:spcAft>
              <a:buClr>
                <a:schemeClr val="dk1"/>
              </a:buClr>
              <a:buSzPts val="1100"/>
            </a:pPr>
            <a:r>
              <a:rPr lang="en-US" sz="1200" b="1" dirty="0">
                <a:latin typeface="Roboto"/>
                <a:ea typeface="Roboto"/>
                <a:cs typeface="Roboto"/>
                <a:sym typeface="Roboto"/>
              </a:rPr>
              <a:t>3. Most common style and model.</a:t>
            </a:r>
          </a:p>
          <a:p>
            <a:pPr lvl="0" rtl="0">
              <a:lnSpc>
                <a:spcPct val="115000"/>
              </a:lnSpc>
              <a:spcBef>
                <a:spcPts val="0"/>
              </a:spcBef>
              <a:spcAft>
                <a:spcPts val="0"/>
              </a:spcAft>
              <a:buClr>
                <a:schemeClr val="dk1"/>
              </a:buClr>
              <a:buSzPts val="1100"/>
            </a:pPr>
            <a:r>
              <a:rPr lang="en-US" sz="1200" dirty="0">
                <a:latin typeface="Roboto"/>
                <a:ea typeface="Roboto"/>
                <a:cs typeface="Roboto"/>
                <a:sym typeface="Roboto"/>
              </a:rPr>
              <a:t>Women’s style have better sale then Men’s style, difference is not significant. </a:t>
            </a:r>
          </a:p>
          <a:p>
            <a:pPr>
              <a:lnSpc>
                <a:spcPct val="115000"/>
              </a:lnSpc>
              <a:buClr>
                <a:schemeClr val="dk1"/>
              </a:buClr>
              <a:buSzPts val="1100"/>
            </a:pPr>
            <a:r>
              <a:rPr lang="en-US" sz="1200" dirty="0">
                <a:latin typeface="Roboto"/>
                <a:ea typeface="Roboto"/>
                <a:cs typeface="Roboto"/>
                <a:sym typeface="Roboto"/>
              </a:rPr>
              <a:t>For people who answered ‘</a:t>
            </a:r>
            <a:r>
              <a:rPr lang="en-US" sz="1200" dirty="0">
                <a:solidFill>
                  <a:schemeClr val="tx1"/>
                </a:solidFill>
              </a:rPr>
              <a:t>I'm not sure. Let's skip it.’, </a:t>
            </a:r>
            <a:r>
              <a:rPr lang="en-US" sz="1200" dirty="0">
                <a:latin typeface="Roboto"/>
                <a:ea typeface="Roboto"/>
              </a:rPr>
              <a:t>none of these people try on home or purchased a pair of glasses. </a:t>
            </a:r>
          </a:p>
          <a:p>
            <a:pPr>
              <a:lnSpc>
                <a:spcPct val="115000"/>
              </a:lnSpc>
              <a:buClr>
                <a:schemeClr val="dk1"/>
              </a:buClr>
              <a:buSzPts val="1100"/>
            </a:pPr>
            <a:r>
              <a:rPr lang="en-US" sz="1200" dirty="0">
                <a:latin typeface="Roboto"/>
                <a:ea typeface="Roboto"/>
                <a:cs typeface="Roboto"/>
                <a:sym typeface="Roboto"/>
              </a:rPr>
              <a:t>Most popular women style  model is Eugene Narrow. </a:t>
            </a:r>
          </a:p>
          <a:p>
            <a:pPr>
              <a:lnSpc>
                <a:spcPct val="115000"/>
              </a:lnSpc>
              <a:buClr>
                <a:schemeClr val="dk1"/>
              </a:buClr>
              <a:buSzPts val="1100"/>
            </a:pPr>
            <a:r>
              <a:rPr lang="en-US" sz="1200" dirty="0">
                <a:latin typeface="Roboto"/>
                <a:ea typeface="Roboto"/>
                <a:cs typeface="Roboto"/>
                <a:sym typeface="Roboto"/>
              </a:rPr>
              <a:t>Most popular men style  model is Dawes.</a:t>
            </a:r>
          </a:p>
          <a:p>
            <a:pPr lvl="0">
              <a:lnSpc>
                <a:spcPct val="115000"/>
              </a:lnSpc>
              <a:buClr>
                <a:schemeClr val="dk1"/>
              </a:buClr>
              <a:buSzPts val="1100"/>
            </a:pPr>
            <a:r>
              <a:rPr lang="en-US" sz="1200" dirty="0">
                <a:latin typeface="Roboto"/>
                <a:ea typeface="Roboto"/>
                <a:cs typeface="Roboto"/>
                <a:sym typeface="Roboto"/>
              </a:rPr>
              <a:t>Model Monocle and Olive have lower purchasing rate, Monocle model is a specific monocular type of frame therefore is not attractive to everyone, Olive is part of 2014 collection looks that is a little bit out of fashion. </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spTree>
    <p:extLst>
      <p:ext uri="{BB962C8B-B14F-4D97-AF65-F5344CB8AC3E}">
        <p14:creationId xmlns:p14="http://schemas.microsoft.com/office/powerpoint/2010/main" val="142438462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757</Words>
  <Application>Microsoft Office PowerPoint</Application>
  <PresentationFormat>On-screen Show (16:9)</PresentationFormat>
  <Paragraphs>229</Paragraphs>
  <Slides>9</Slides>
  <Notes>7</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9</vt:i4>
      </vt:variant>
    </vt:vector>
  </HeadingPairs>
  <TitlesOfParts>
    <vt:vector size="19" baseType="lpstr">
      <vt:lpstr>Courier New</vt:lpstr>
      <vt:lpstr>Dosis</vt:lpstr>
      <vt:lpstr>Roboto Thin</vt:lpstr>
      <vt:lpstr>Monaco, Menlo,  Ubuntu Mono</vt:lpstr>
      <vt:lpstr>Arial</vt:lpstr>
      <vt:lpstr>Roboto</vt:lpstr>
      <vt:lpstr>Segoe UI</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Apachitei, Petru</dc:creator>
  <cp:lastModifiedBy>Apachitei, Petru</cp:lastModifiedBy>
  <cp:revision>85</cp:revision>
  <dcterms:modified xsi:type="dcterms:W3CDTF">2020-08-03T08:20:10Z</dcterms:modified>
</cp:coreProperties>
</file>